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9" r:id="rId2"/>
  </p:sldMasterIdLst>
  <p:notesMasterIdLst>
    <p:notesMasterId r:id="rId53"/>
  </p:notesMasterIdLst>
  <p:sldIdLst>
    <p:sldId id="256" r:id="rId3"/>
    <p:sldId id="257" r:id="rId4"/>
    <p:sldId id="258" r:id="rId5"/>
    <p:sldId id="271" r:id="rId6"/>
    <p:sldId id="272" r:id="rId7"/>
    <p:sldId id="259" r:id="rId8"/>
    <p:sldId id="273" r:id="rId9"/>
    <p:sldId id="260" r:id="rId10"/>
    <p:sldId id="279" r:id="rId11"/>
    <p:sldId id="280" r:id="rId12"/>
    <p:sldId id="281" r:id="rId13"/>
    <p:sldId id="282" r:id="rId14"/>
    <p:sldId id="283" r:id="rId15"/>
    <p:sldId id="284" r:id="rId16"/>
    <p:sldId id="285" r:id="rId17"/>
    <p:sldId id="286" r:id="rId18"/>
    <p:sldId id="287" r:id="rId19"/>
    <p:sldId id="288" r:id="rId20"/>
    <p:sldId id="289" r:id="rId21"/>
    <p:sldId id="290" r:id="rId22"/>
    <p:sldId id="291" r:id="rId23"/>
    <p:sldId id="292" r:id="rId24"/>
    <p:sldId id="293" r:id="rId25"/>
    <p:sldId id="294" r:id="rId26"/>
    <p:sldId id="295" r:id="rId27"/>
    <p:sldId id="296" r:id="rId28"/>
    <p:sldId id="297" r:id="rId29"/>
    <p:sldId id="298" r:id="rId30"/>
    <p:sldId id="299" r:id="rId31"/>
    <p:sldId id="300" r:id="rId32"/>
    <p:sldId id="301" r:id="rId33"/>
    <p:sldId id="302" r:id="rId34"/>
    <p:sldId id="303" r:id="rId35"/>
    <p:sldId id="304" r:id="rId36"/>
    <p:sldId id="305" r:id="rId37"/>
    <p:sldId id="306" r:id="rId38"/>
    <p:sldId id="261" r:id="rId39"/>
    <p:sldId id="278" r:id="rId40"/>
    <p:sldId id="262" r:id="rId41"/>
    <p:sldId id="263" r:id="rId42"/>
    <p:sldId id="264" r:id="rId43"/>
    <p:sldId id="265" r:id="rId44"/>
    <p:sldId id="266" r:id="rId45"/>
    <p:sldId id="274" r:id="rId46"/>
    <p:sldId id="275" r:id="rId47"/>
    <p:sldId id="267" r:id="rId48"/>
    <p:sldId id="268" r:id="rId49"/>
    <p:sldId id="276" r:id="rId50"/>
    <p:sldId id="277" r:id="rId51"/>
    <p:sldId id="270" r:id="rId52"/>
  </p:sldIdLst>
  <p:sldSz cx="9144000" cy="5143500" type="screen16x9"/>
  <p:notesSz cx="6858000" cy="9144000"/>
  <p:embeddedFontLst>
    <p:embeddedFont>
      <p:font typeface="Calibri" panose="020F0502020204030204" pitchFamily="34" charset="0"/>
      <p:regular r:id="rId54"/>
      <p:bold r:id="rId55"/>
      <p:italic r:id="rId56"/>
      <p:boldItalic r:id="rId57"/>
    </p:embeddedFont>
    <p:embeddedFont>
      <p:font typeface="Nunito" pitchFamily="2" charset="77"/>
      <p:regular r:id="rId58"/>
      <p:bold r:id="rId59"/>
      <p:italic r:id="rId60"/>
      <p:boldItalic r:id="rId61"/>
    </p:embeddedFont>
    <p:embeddedFont>
      <p:font typeface="Nunito ExtraBold" panose="020F0502020204030204" pitchFamily="34" charset="0"/>
      <p:bold r:id="rId62"/>
      <p:italic r:id="rId63"/>
      <p:boldItalic r:id="rId64"/>
    </p:embeddedFont>
    <p:embeddedFont>
      <p:font typeface="Nunito SemiBold" panose="020F0502020204030204" pitchFamily="34" charset="0"/>
      <p:regular r:id="rId65"/>
      <p:bold r:id="rId66"/>
      <p:italic r:id="rId67"/>
      <p:boldItalic r:id="rId68"/>
    </p:embeddedFont>
    <p:embeddedFont>
      <p:font typeface="Roboto" panose="02000000000000000000" pitchFamily="2"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3" roundtripDataSignature="AMtx7mhk5xJ1Lmp3SC3rLMM1w3pO1ZeGV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5481CB7-4120-49B0-A1BB-F382589E12ED}">
  <a:tblStyle styleId="{45481CB7-4120-49B0-A1BB-F382589E12ED}" styleName="Table_0">
    <a:wholeTbl>
      <a:tcTxStyle b="off" i="off">
        <a:font>
          <a:latin typeface="Arial"/>
          <a:ea typeface="Arial"/>
          <a:cs typeface="Arial"/>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rgbClr val="5B9BD5"/>
              </a:solidFill>
              <a:prstDash val="solid"/>
              <a:round/>
              <a:headEnd type="none" w="sm" len="sm"/>
              <a:tailEnd type="none" w="sm" len="sm"/>
            </a:ln>
          </a:top>
          <a:bottom>
            <a:ln w="12700" cap="flat" cmpd="sng">
              <a:solidFill>
                <a:srgbClr val="5B9BD5"/>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fill>
          <a:solidFill>
            <a:srgbClr val="5B9BD5">
              <a:alpha val="20000"/>
            </a:srgbClr>
          </a:solidFill>
        </a:fill>
      </a:tcStyle>
    </a:band1H>
    <a:band2H>
      <a:tcTxStyle b="off" i="off"/>
      <a:tcStyle>
        <a:tcBdr/>
      </a:tcStyle>
    </a:band2H>
    <a:band1V>
      <a:tcTxStyle b="off" i="off"/>
      <a:tcStyle>
        <a:tcBdr/>
        <a:fill>
          <a:solidFill>
            <a:srgbClr val="5B9BD5">
              <a:alpha val="20000"/>
            </a:srgbClr>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12700" cap="flat" cmpd="sng">
              <a:solidFill>
                <a:srgbClr val="5B9BD5"/>
              </a:solidFill>
              <a:prstDash val="solid"/>
              <a:round/>
              <a:headEnd type="none" w="sm" len="sm"/>
              <a:tailEnd type="none" w="sm" len="sm"/>
            </a:ln>
          </a:top>
        </a:tcBdr>
        <a:fill>
          <a:solidFill>
            <a:srgbClr val="FFFFFF">
              <a:alpha val="0"/>
            </a:srgbClr>
          </a:solidFill>
        </a:fill>
      </a:tcStyle>
    </a:lastRow>
    <a:seCell>
      <a:tcTxStyle b="off" i="off"/>
      <a:tcStyle>
        <a:tcBdr/>
      </a:tcStyle>
    </a:seCell>
    <a:swCell>
      <a:tcTxStyle b="off" i="off"/>
      <a:tcStyle>
        <a:tcBdr/>
      </a:tcStyle>
    </a:swCell>
    <a:firstRow>
      <a:tcTxStyle b="on" i="off"/>
      <a:tcStyle>
        <a:tcBdr>
          <a:bottom>
            <a:ln w="12700" cap="flat" cmpd="sng">
              <a:solidFill>
                <a:srgbClr val="5B9BD5"/>
              </a:solidFill>
              <a:prstDash val="solid"/>
              <a:round/>
              <a:headEnd type="none" w="sm" len="sm"/>
              <a:tailEnd type="none" w="sm" len="sm"/>
            </a:ln>
          </a:bottom>
        </a:tcBdr>
        <a:fill>
          <a:solidFill>
            <a:srgbClr val="FFFFFF">
              <a:alpha val="0"/>
            </a:srgbClr>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67"/>
  </p:normalViewPr>
  <p:slideViewPr>
    <p:cSldViewPr snapToGrid="0">
      <p:cViewPr varScale="1">
        <p:scale>
          <a:sx n="120" d="100"/>
          <a:sy n="120" d="100"/>
        </p:scale>
        <p:origin x="200" y="61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0.fntdata"/><Relationship Id="rId68" Type="http://schemas.openxmlformats.org/officeDocument/2006/relationships/font" Target="fonts/font15.fntdata"/><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font" Target="fonts/font13.fntdata"/><Relationship Id="rId74"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font" Target="fonts/font8.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9.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font" Target="fonts/font17.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4.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7.fntdata"/><Relationship Id="rId65" Type="http://schemas.openxmlformats.org/officeDocument/2006/relationships/font" Target="fonts/font12.fntdata"/><Relationship Id="rId73" Type="http://customschemas.google.com/relationships/presentationmetadata" Target="meta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2.fntdata"/><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font" Target="fonts/font18.fntdata"/><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 name="Google Shape;10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88738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53484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89281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765229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509881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3442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5944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088848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43574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28468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06564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78073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40546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785647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09836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215117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270339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995922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021094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43202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0e9006cb6c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10e9006cb6c_1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539386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614024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438513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265611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604027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851606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434108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925530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0e9006cb6c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10e9006cb6c_1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070778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0e9006cb6c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g10e9006cb6c_1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0ae355dec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g10ae355dec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e9006cb6c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e9006cb6c_1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25be7063d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Google Shape;165;g125be7063d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25be7063d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Google Shape;165;g125be7063d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850492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25be7063d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Google Shape;165;g125be7063d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97788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25be7063d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g125be7063df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25be7063d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g125be7063df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25be7063d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g125be7063df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055197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25be7063d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g125be7063df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722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0e9006cb6c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10e9006cb6c_1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753328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0ee00f67ea_0_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9" name="Google Shape;189;g10ee00f67ea_0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g10ee00f67ea_0_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50</a:t>
            </a:fld>
            <a:endParaRPr sz="1200" b="0" i="0" u="none" strike="noStrike" cap="none">
              <a:solidFill>
                <a:schemeClr val="dk1"/>
              </a:solidFill>
              <a:latin typeface="Calibri"/>
              <a:ea typeface="Calibri"/>
              <a:cs typeface="Calibri"/>
              <a:sym typeface="Calibri"/>
            </a:endParaRPr>
          </a:p>
        </p:txBody>
      </p:sp>
      <p:sp>
        <p:nvSpPr>
          <p:cNvPr id="191" name="Google Shape;191;g10ee00f67ea_0_55: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Proprietary content. ©Great Learning. All Rights Reserved. Unauthorized use or distribution prohibited</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32942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58790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
        <p:cNvGrpSpPr/>
        <p:nvPr/>
      </p:nvGrpSpPr>
      <p:grpSpPr>
        <a:xfrm>
          <a:off x="0" y="0"/>
          <a:ext cx="0" cy="0"/>
          <a:chOff x="0" y="0"/>
          <a:chExt cx="0" cy="0"/>
        </a:xfrm>
      </p:grpSpPr>
      <p:sp>
        <p:nvSpPr>
          <p:cNvPr id="15" name="Google Shape;15;ge1a9588eba_0_9"/>
          <p:cNvSpPr txBox="1">
            <a:spLocks noGrp="1"/>
          </p:cNvSpPr>
          <p:nvPr>
            <p:ph type="ctrTitle"/>
          </p:nvPr>
        </p:nvSpPr>
        <p:spPr>
          <a:xfrm>
            <a:off x="2210208" y="744575"/>
            <a:ext cx="6622200" cy="205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1pPr>
            <a:lvl2pPr lvl="1"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2pPr>
            <a:lvl3pPr lvl="2"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3pPr>
            <a:lvl4pPr lvl="3"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4pPr>
            <a:lvl5pPr lvl="4"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5pPr>
            <a:lvl6pPr lvl="5"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6pPr>
            <a:lvl7pPr lvl="6"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7pPr>
            <a:lvl8pPr lvl="7"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8pPr>
            <a:lvl9pPr lvl="8"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9pPr>
          </a:lstStyle>
          <a:p>
            <a:endParaRPr/>
          </a:p>
        </p:txBody>
      </p:sp>
      <p:sp>
        <p:nvSpPr>
          <p:cNvPr id="16" name="Google Shape;16;ge1a9588eba_0_9"/>
          <p:cNvSpPr txBox="1">
            <a:spLocks noGrp="1"/>
          </p:cNvSpPr>
          <p:nvPr>
            <p:ph type="subTitle" idx="1"/>
          </p:nvPr>
        </p:nvSpPr>
        <p:spPr>
          <a:xfrm>
            <a:off x="2210202" y="2834125"/>
            <a:ext cx="6622200" cy="792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1pPr>
            <a:lvl2pPr lvl="1"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2pPr>
            <a:lvl3pPr lvl="2"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3pPr>
            <a:lvl4pPr lvl="3"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4pPr>
            <a:lvl5pPr lvl="4"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5pPr>
            <a:lvl6pPr lvl="5"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6pPr>
            <a:lvl7pPr lvl="6"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7pPr>
            <a:lvl8pPr lvl="7"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8pPr>
            <a:lvl9pPr lvl="8"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47"/>
        <p:cNvGrpSpPr/>
        <p:nvPr/>
      </p:nvGrpSpPr>
      <p:grpSpPr>
        <a:xfrm>
          <a:off x="0" y="0"/>
          <a:ext cx="0" cy="0"/>
          <a:chOff x="0" y="0"/>
          <a:chExt cx="0" cy="0"/>
        </a:xfrm>
      </p:grpSpPr>
      <p:sp>
        <p:nvSpPr>
          <p:cNvPr id="48" name="Google Shape;48;ge1a9588eba_0_42"/>
          <p:cNvSpPr/>
          <p:nvPr/>
        </p:nvSpPr>
        <p:spPr>
          <a:xfrm>
            <a:off x="1" y="-335"/>
            <a:ext cx="9144600" cy="5143800"/>
          </a:xfrm>
          <a:prstGeom prst="rect">
            <a:avLst/>
          </a:prstGeom>
          <a:solidFill>
            <a:srgbClr val="0E39A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pic>
        <p:nvPicPr>
          <p:cNvPr id="49" name="Google Shape;49;ge1a9588eba_0_42" descr="A close up of a logo&#10;&#10;Description automatically generated"/>
          <p:cNvPicPr preferRelativeResize="0"/>
          <p:nvPr/>
        </p:nvPicPr>
        <p:blipFill rotWithShape="1">
          <a:blip r:embed="rId2">
            <a:alphaModFix/>
          </a:blip>
          <a:srcRect l="42816" t="18358" r="37296" b="19151"/>
          <a:stretch/>
        </p:blipFill>
        <p:spPr>
          <a:xfrm>
            <a:off x="6052536" y="514443"/>
            <a:ext cx="2095112" cy="3703320"/>
          </a:xfrm>
          <a:prstGeom prst="rect">
            <a:avLst/>
          </a:prstGeom>
          <a:noFill/>
          <a:ln>
            <a:noFill/>
          </a:ln>
        </p:spPr>
      </p:pic>
      <p:sp>
        <p:nvSpPr>
          <p:cNvPr id="50" name="Google Shape;50;ge1a9588eba_0_42"/>
          <p:cNvSpPr txBox="1">
            <a:spLocks noGrp="1"/>
          </p:cNvSpPr>
          <p:nvPr>
            <p:ph type="title"/>
          </p:nvPr>
        </p:nvSpPr>
        <p:spPr>
          <a:xfrm>
            <a:off x="70129" y="6703219"/>
            <a:ext cx="15008700" cy="697800"/>
          </a:xfrm>
          <a:prstGeom prst="rect">
            <a:avLst/>
          </a:prstGeom>
          <a:noFill/>
          <a:ln>
            <a:noFill/>
          </a:ln>
        </p:spPr>
        <p:txBody>
          <a:bodyPr spcFirstLastPara="1" wrap="square" lIns="0" tIns="12850" rIns="0" bIns="0" anchor="t" anchorCtr="0">
            <a:noAutofit/>
          </a:bodyPr>
          <a:lstStyle>
            <a:lvl1pPr marR="0" lvl="0" algn="l">
              <a:lnSpc>
                <a:spcPct val="100000"/>
              </a:lnSpc>
              <a:spcBef>
                <a:spcPts val="0"/>
              </a:spcBef>
              <a:spcAft>
                <a:spcPts val="0"/>
              </a:spcAft>
              <a:buSzPts val="2200"/>
              <a:buNone/>
              <a:defRPr sz="2400" b="0" i="0" u="none" strike="noStrike" cap="none">
                <a:solidFill>
                  <a:srgbClr val="000000"/>
                </a:solidFill>
                <a:latin typeface="Arial"/>
                <a:ea typeface="Arial"/>
                <a:cs typeface="Arial"/>
                <a:sym typeface="Arial"/>
              </a:defRPr>
            </a:lvl1pPr>
            <a:lvl2pPr marR="0" lvl="1"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9pPr>
          </a:lstStyle>
          <a:p>
            <a:endParaRPr/>
          </a:p>
        </p:txBody>
      </p:sp>
      <p:sp>
        <p:nvSpPr>
          <p:cNvPr id="51" name="Google Shape;51;ge1a9588eba_0_42"/>
          <p:cNvSpPr txBox="1"/>
          <p:nvPr/>
        </p:nvSpPr>
        <p:spPr>
          <a:xfrm>
            <a:off x="334565" y="1676232"/>
            <a:ext cx="4372800" cy="17907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4500"/>
              <a:buFont typeface="Calibri"/>
              <a:buNone/>
            </a:pPr>
            <a:r>
              <a:rPr lang="en" sz="3300" b="0" i="0" u="none" strike="noStrike" cap="none">
                <a:solidFill>
                  <a:schemeClr val="lt1"/>
                </a:solidFill>
                <a:latin typeface="Nunito ExtraBold"/>
                <a:ea typeface="Nunito ExtraBold"/>
                <a:cs typeface="Nunito ExtraBold"/>
                <a:sym typeface="Nunito ExtraBold"/>
              </a:rPr>
              <a:t>Happy Learning !</a:t>
            </a:r>
            <a:endParaRPr sz="3300" b="0" i="0" u="none" strike="noStrike" cap="none">
              <a:solidFill>
                <a:schemeClr val="lt1"/>
              </a:solidFill>
              <a:latin typeface="Nunito ExtraBold"/>
              <a:ea typeface="Nunito ExtraBold"/>
              <a:cs typeface="Nunito ExtraBold"/>
              <a:sym typeface="Nunito ExtraBold"/>
            </a:endParaRPr>
          </a:p>
        </p:txBody>
      </p:sp>
      <p:pic>
        <p:nvPicPr>
          <p:cNvPr id="52" name="Google Shape;52;ge1a9588eba_0_42"/>
          <p:cNvPicPr preferRelativeResize="0"/>
          <p:nvPr/>
        </p:nvPicPr>
        <p:blipFill rotWithShape="1">
          <a:blip r:embed="rId3">
            <a:alphaModFix/>
          </a:blip>
          <a:srcRect/>
          <a:stretch/>
        </p:blipFill>
        <p:spPr>
          <a:xfrm>
            <a:off x="295874" y="683275"/>
            <a:ext cx="3757725" cy="8258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62"/>
        <p:cNvGrpSpPr/>
        <p:nvPr/>
      </p:nvGrpSpPr>
      <p:grpSpPr>
        <a:xfrm>
          <a:off x="0" y="0"/>
          <a:ext cx="0" cy="0"/>
          <a:chOff x="0" y="0"/>
          <a:chExt cx="0" cy="0"/>
        </a:xfrm>
      </p:grpSpPr>
      <p:sp>
        <p:nvSpPr>
          <p:cNvPr id="63" name="Google Shape;63;g10ee00f67ea_0_104"/>
          <p:cNvSpPr/>
          <p:nvPr/>
        </p:nvSpPr>
        <p:spPr>
          <a:xfrm>
            <a:off x="1" y="-335"/>
            <a:ext cx="9144600" cy="5143800"/>
          </a:xfrm>
          <a:prstGeom prst="rect">
            <a:avLst/>
          </a:prstGeom>
          <a:solidFill>
            <a:srgbClr val="0E39A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pic>
        <p:nvPicPr>
          <p:cNvPr id="64" name="Google Shape;64;g10ee00f67ea_0_104" descr="A close up of a logo&#10;&#10;Description automatically generated"/>
          <p:cNvPicPr preferRelativeResize="0"/>
          <p:nvPr/>
        </p:nvPicPr>
        <p:blipFill rotWithShape="1">
          <a:blip r:embed="rId2">
            <a:alphaModFix/>
          </a:blip>
          <a:srcRect l="42816" t="18358" r="37296" b="19151"/>
          <a:stretch/>
        </p:blipFill>
        <p:spPr>
          <a:xfrm>
            <a:off x="6052536" y="514443"/>
            <a:ext cx="2095112" cy="3703320"/>
          </a:xfrm>
          <a:prstGeom prst="rect">
            <a:avLst/>
          </a:prstGeom>
          <a:noFill/>
          <a:ln>
            <a:noFill/>
          </a:ln>
        </p:spPr>
      </p:pic>
      <p:sp>
        <p:nvSpPr>
          <p:cNvPr id="65" name="Google Shape;65;g10ee00f67ea_0_104"/>
          <p:cNvSpPr txBox="1">
            <a:spLocks noGrp="1"/>
          </p:cNvSpPr>
          <p:nvPr>
            <p:ph type="title"/>
          </p:nvPr>
        </p:nvSpPr>
        <p:spPr>
          <a:xfrm>
            <a:off x="70129" y="6703219"/>
            <a:ext cx="15008700" cy="697800"/>
          </a:xfrm>
          <a:prstGeom prst="rect">
            <a:avLst/>
          </a:prstGeom>
          <a:noFill/>
          <a:ln>
            <a:noFill/>
          </a:ln>
        </p:spPr>
        <p:txBody>
          <a:bodyPr spcFirstLastPara="1" wrap="square" lIns="0" tIns="12850" rIns="0" bIns="0" anchor="t" anchorCtr="0">
            <a:noAutofit/>
          </a:bodyPr>
          <a:lstStyle>
            <a:lvl1pPr marR="0" lvl="0" algn="l">
              <a:lnSpc>
                <a:spcPct val="100000"/>
              </a:lnSpc>
              <a:spcBef>
                <a:spcPts val="0"/>
              </a:spcBef>
              <a:spcAft>
                <a:spcPts val="0"/>
              </a:spcAft>
              <a:buSzPts val="2200"/>
              <a:buNone/>
              <a:defRPr sz="2400" b="0" i="0" u="none" strike="noStrike" cap="none">
                <a:solidFill>
                  <a:srgbClr val="000000"/>
                </a:solidFill>
                <a:latin typeface="Arial"/>
                <a:ea typeface="Arial"/>
                <a:cs typeface="Arial"/>
                <a:sym typeface="Arial"/>
              </a:defRPr>
            </a:lvl1pPr>
            <a:lvl2pPr marR="0" lvl="1"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9pPr>
          </a:lstStyle>
          <a:p>
            <a:endParaRPr/>
          </a:p>
        </p:txBody>
      </p:sp>
      <p:sp>
        <p:nvSpPr>
          <p:cNvPr id="66" name="Google Shape;66;g10ee00f67ea_0_104"/>
          <p:cNvSpPr txBox="1"/>
          <p:nvPr/>
        </p:nvSpPr>
        <p:spPr>
          <a:xfrm>
            <a:off x="334565" y="1676232"/>
            <a:ext cx="4372800" cy="17907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4500"/>
              <a:buFont typeface="Calibri"/>
              <a:buNone/>
            </a:pPr>
            <a:r>
              <a:rPr lang="en" sz="3300" b="0" i="0" u="none" strike="noStrike" cap="none">
                <a:solidFill>
                  <a:schemeClr val="lt1"/>
                </a:solidFill>
                <a:latin typeface="Nunito ExtraBold"/>
                <a:ea typeface="Nunito ExtraBold"/>
                <a:cs typeface="Nunito ExtraBold"/>
                <a:sym typeface="Nunito ExtraBold"/>
              </a:rPr>
              <a:t>Happy Learning !</a:t>
            </a:r>
            <a:endParaRPr sz="3300" b="0" i="0" u="none" strike="noStrike" cap="none">
              <a:solidFill>
                <a:schemeClr val="lt1"/>
              </a:solidFill>
              <a:latin typeface="Nunito ExtraBold"/>
              <a:ea typeface="Nunito ExtraBold"/>
              <a:cs typeface="Nunito ExtraBold"/>
              <a:sym typeface="Nunito ExtraBold"/>
            </a:endParaRPr>
          </a:p>
        </p:txBody>
      </p:sp>
      <p:pic>
        <p:nvPicPr>
          <p:cNvPr id="67" name="Google Shape;67;g10ee00f67ea_0_104"/>
          <p:cNvPicPr preferRelativeResize="0"/>
          <p:nvPr/>
        </p:nvPicPr>
        <p:blipFill rotWithShape="1">
          <a:blip r:embed="rId3">
            <a:alphaModFix/>
          </a:blip>
          <a:srcRect/>
          <a:stretch/>
        </p:blipFill>
        <p:spPr>
          <a:xfrm>
            <a:off x="421875" y="769949"/>
            <a:ext cx="3071452" cy="12612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8"/>
        <p:cNvGrpSpPr/>
        <p:nvPr/>
      </p:nvGrpSpPr>
      <p:grpSpPr>
        <a:xfrm>
          <a:off x="0" y="0"/>
          <a:ext cx="0" cy="0"/>
          <a:chOff x="0" y="0"/>
          <a:chExt cx="0" cy="0"/>
        </a:xfrm>
      </p:grpSpPr>
      <p:sp>
        <p:nvSpPr>
          <p:cNvPr id="69" name="Google Shape;69;g10ee00f67ea_0_71"/>
          <p:cNvSpPr txBox="1">
            <a:spLocks noGrp="1"/>
          </p:cNvSpPr>
          <p:nvPr>
            <p:ph type="ctrTitle"/>
          </p:nvPr>
        </p:nvSpPr>
        <p:spPr>
          <a:xfrm>
            <a:off x="2210208" y="744575"/>
            <a:ext cx="6622200" cy="205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1pPr>
            <a:lvl2pPr lvl="1"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2pPr>
            <a:lvl3pPr lvl="2"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3pPr>
            <a:lvl4pPr lvl="3"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4pPr>
            <a:lvl5pPr lvl="4"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5pPr>
            <a:lvl6pPr lvl="5"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6pPr>
            <a:lvl7pPr lvl="6"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7pPr>
            <a:lvl8pPr lvl="7"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8pPr>
            <a:lvl9pPr lvl="8"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9pPr>
          </a:lstStyle>
          <a:p>
            <a:endParaRPr/>
          </a:p>
        </p:txBody>
      </p:sp>
      <p:sp>
        <p:nvSpPr>
          <p:cNvPr id="70" name="Google Shape;70;g10ee00f67ea_0_71"/>
          <p:cNvSpPr txBox="1">
            <a:spLocks noGrp="1"/>
          </p:cNvSpPr>
          <p:nvPr>
            <p:ph type="subTitle" idx="1"/>
          </p:nvPr>
        </p:nvSpPr>
        <p:spPr>
          <a:xfrm>
            <a:off x="2210202" y="2834125"/>
            <a:ext cx="6622200" cy="792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1pPr>
            <a:lvl2pPr lvl="1"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2pPr>
            <a:lvl3pPr lvl="2"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3pPr>
            <a:lvl4pPr lvl="3"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4pPr>
            <a:lvl5pPr lvl="4"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5pPr>
            <a:lvl6pPr lvl="5"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6pPr>
            <a:lvl7pPr lvl="6"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7pPr>
            <a:lvl8pPr lvl="7"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8pPr>
            <a:lvl9pPr lvl="8"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1"/>
        <p:cNvGrpSpPr/>
        <p:nvPr/>
      </p:nvGrpSpPr>
      <p:grpSpPr>
        <a:xfrm>
          <a:off x="0" y="0"/>
          <a:ext cx="0" cy="0"/>
          <a:chOff x="0" y="0"/>
          <a:chExt cx="0" cy="0"/>
        </a:xfrm>
      </p:grpSpPr>
      <p:sp>
        <p:nvSpPr>
          <p:cNvPr id="72" name="Google Shape;72;g10ee00f67ea_0_7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E39A9"/>
              </a:buClr>
              <a:buSzPts val="3600"/>
              <a:buNone/>
              <a:defRPr sz="3600">
                <a:solidFill>
                  <a:srgbClr val="0E39A9"/>
                </a:solidFill>
              </a:defRPr>
            </a:lvl1pPr>
            <a:lvl2pPr lvl="1" algn="l">
              <a:lnSpc>
                <a:spcPct val="100000"/>
              </a:lnSpc>
              <a:spcBef>
                <a:spcPts val="0"/>
              </a:spcBef>
              <a:spcAft>
                <a:spcPts val="0"/>
              </a:spcAft>
              <a:buClr>
                <a:srgbClr val="0E39A9"/>
              </a:buClr>
              <a:buSzPts val="3600"/>
              <a:buNone/>
              <a:defRPr sz="3600">
                <a:solidFill>
                  <a:srgbClr val="0E39A9"/>
                </a:solidFill>
              </a:defRPr>
            </a:lvl2pPr>
            <a:lvl3pPr lvl="2" algn="l">
              <a:lnSpc>
                <a:spcPct val="100000"/>
              </a:lnSpc>
              <a:spcBef>
                <a:spcPts val="0"/>
              </a:spcBef>
              <a:spcAft>
                <a:spcPts val="0"/>
              </a:spcAft>
              <a:buClr>
                <a:srgbClr val="0E39A9"/>
              </a:buClr>
              <a:buSzPts val="3600"/>
              <a:buNone/>
              <a:defRPr sz="3600">
                <a:solidFill>
                  <a:srgbClr val="0E39A9"/>
                </a:solidFill>
              </a:defRPr>
            </a:lvl3pPr>
            <a:lvl4pPr lvl="3" algn="l">
              <a:lnSpc>
                <a:spcPct val="100000"/>
              </a:lnSpc>
              <a:spcBef>
                <a:spcPts val="0"/>
              </a:spcBef>
              <a:spcAft>
                <a:spcPts val="0"/>
              </a:spcAft>
              <a:buClr>
                <a:srgbClr val="0E39A9"/>
              </a:buClr>
              <a:buSzPts val="3600"/>
              <a:buNone/>
              <a:defRPr sz="3600">
                <a:solidFill>
                  <a:srgbClr val="0E39A9"/>
                </a:solidFill>
              </a:defRPr>
            </a:lvl4pPr>
            <a:lvl5pPr lvl="4" algn="l">
              <a:lnSpc>
                <a:spcPct val="100000"/>
              </a:lnSpc>
              <a:spcBef>
                <a:spcPts val="0"/>
              </a:spcBef>
              <a:spcAft>
                <a:spcPts val="0"/>
              </a:spcAft>
              <a:buClr>
                <a:srgbClr val="0E39A9"/>
              </a:buClr>
              <a:buSzPts val="3600"/>
              <a:buNone/>
              <a:defRPr sz="3600">
                <a:solidFill>
                  <a:srgbClr val="0E39A9"/>
                </a:solidFill>
              </a:defRPr>
            </a:lvl5pPr>
            <a:lvl6pPr lvl="5" algn="l">
              <a:lnSpc>
                <a:spcPct val="100000"/>
              </a:lnSpc>
              <a:spcBef>
                <a:spcPts val="0"/>
              </a:spcBef>
              <a:spcAft>
                <a:spcPts val="0"/>
              </a:spcAft>
              <a:buClr>
                <a:srgbClr val="0E39A9"/>
              </a:buClr>
              <a:buSzPts val="3600"/>
              <a:buNone/>
              <a:defRPr sz="3600">
                <a:solidFill>
                  <a:srgbClr val="0E39A9"/>
                </a:solidFill>
              </a:defRPr>
            </a:lvl6pPr>
            <a:lvl7pPr lvl="6" algn="l">
              <a:lnSpc>
                <a:spcPct val="100000"/>
              </a:lnSpc>
              <a:spcBef>
                <a:spcPts val="0"/>
              </a:spcBef>
              <a:spcAft>
                <a:spcPts val="0"/>
              </a:spcAft>
              <a:buClr>
                <a:srgbClr val="0E39A9"/>
              </a:buClr>
              <a:buSzPts val="3600"/>
              <a:buNone/>
              <a:defRPr sz="3600">
                <a:solidFill>
                  <a:srgbClr val="0E39A9"/>
                </a:solidFill>
              </a:defRPr>
            </a:lvl7pPr>
            <a:lvl8pPr lvl="7" algn="l">
              <a:lnSpc>
                <a:spcPct val="100000"/>
              </a:lnSpc>
              <a:spcBef>
                <a:spcPts val="0"/>
              </a:spcBef>
              <a:spcAft>
                <a:spcPts val="0"/>
              </a:spcAft>
              <a:buClr>
                <a:srgbClr val="0E39A9"/>
              </a:buClr>
              <a:buSzPts val="3600"/>
              <a:buNone/>
              <a:defRPr sz="3600">
                <a:solidFill>
                  <a:srgbClr val="0E39A9"/>
                </a:solidFill>
              </a:defRPr>
            </a:lvl8pPr>
            <a:lvl9pPr lvl="8" algn="l">
              <a:lnSpc>
                <a:spcPct val="100000"/>
              </a:lnSpc>
              <a:spcBef>
                <a:spcPts val="0"/>
              </a:spcBef>
              <a:spcAft>
                <a:spcPts val="0"/>
              </a:spcAft>
              <a:buClr>
                <a:srgbClr val="0E39A9"/>
              </a:buClr>
              <a:buSzPts val="3600"/>
              <a:buNone/>
              <a:defRPr sz="3600">
                <a:solidFill>
                  <a:srgbClr val="0E39A9"/>
                </a:solidFill>
              </a:defRPr>
            </a:lvl9pPr>
          </a:lstStyle>
          <a:p>
            <a:endParaRPr/>
          </a:p>
        </p:txBody>
      </p:sp>
      <p:sp>
        <p:nvSpPr>
          <p:cNvPr id="73" name="Google Shape;73;g10ee00f67ea_0_74"/>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4"/>
        <p:cNvGrpSpPr/>
        <p:nvPr/>
      </p:nvGrpSpPr>
      <p:grpSpPr>
        <a:xfrm>
          <a:off x="0" y="0"/>
          <a:ext cx="0" cy="0"/>
          <a:chOff x="0" y="0"/>
          <a:chExt cx="0" cy="0"/>
        </a:xfrm>
      </p:grpSpPr>
      <p:sp>
        <p:nvSpPr>
          <p:cNvPr id="75" name="Google Shape;75;g10ee00f67ea_0_77"/>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a:endParaRPr/>
          </a:p>
        </p:txBody>
      </p:sp>
      <p:sp>
        <p:nvSpPr>
          <p:cNvPr id="76" name="Google Shape;76;g10ee00f67ea_0_77"/>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lvl1pPr marL="457200" lvl="0" indent="-323850" algn="l">
              <a:lnSpc>
                <a:spcPct val="115000"/>
              </a:lnSpc>
              <a:spcBef>
                <a:spcPts val="0"/>
              </a:spcBef>
              <a:spcAft>
                <a:spcPts val="0"/>
              </a:spcAft>
              <a:buSzPts val="1500"/>
              <a:buFont typeface="Nunito"/>
              <a:buChar char="●"/>
              <a:defRPr>
                <a:latin typeface="Nunito"/>
                <a:ea typeface="Nunito"/>
                <a:cs typeface="Nunito"/>
                <a:sym typeface="Nunito"/>
              </a:defRPr>
            </a:lvl1pPr>
            <a:lvl2pPr marL="914400" lvl="1" indent="-311150" algn="l">
              <a:lnSpc>
                <a:spcPct val="115000"/>
              </a:lnSpc>
              <a:spcBef>
                <a:spcPts val="1600"/>
              </a:spcBef>
              <a:spcAft>
                <a:spcPts val="0"/>
              </a:spcAft>
              <a:buSzPts val="1300"/>
              <a:buFont typeface="Nunito"/>
              <a:buChar char="○"/>
              <a:defRPr>
                <a:latin typeface="Nunito"/>
                <a:ea typeface="Nunito"/>
                <a:cs typeface="Nunito"/>
                <a:sym typeface="Nunito"/>
              </a:defRPr>
            </a:lvl2pPr>
            <a:lvl3pPr marL="1371600" lvl="2" indent="-304800" algn="l">
              <a:lnSpc>
                <a:spcPct val="115000"/>
              </a:lnSpc>
              <a:spcBef>
                <a:spcPts val="1600"/>
              </a:spcBef>
              <a:spcAft>
                <a:spcPts val="0"/>
              </a:spcAft>
              <a:buSzPts val="1200"/>
              <a:buFont typeface="Nunito"/>
              <a:buChar char="■"/>
              <a:defRPr>
                <a:latin typeface="Nunito"/>
                <a:ea typeface="Nunito"/>
                <a:cs typeface="Nunito"/>
                <a:sym typeface="Nunito"/>
              </a:defRPr>
            </a:lvl3pPr>
            <a:lvl4pPr marL="1828800" lvl="3" indent="-298450" algn="l">
              <a:lnSpc>
                <a:spcPct val="115000"/>
              </a:lnSpc>
              <a:spcBef>
                <a:spcPts val="1600"/>
              </a:spcBef>
              <a:spcAft>
                <a:spcPts val="0"/>
              </a:spcAft>
              <a:buSzPts val="1100"/>
              <a:buFont typeface="Nunito"/>
              <a:buChar char="●"/>
              <a:defRPr>
                <a:latin typeface="Nunito"/>
                <a:ea typeface="Nunito"/>
                <a:cs typeface="Nunito"/>
                <a:sym typeface="Nunito"/>
              </a:defRPr>
            </a:lvl4pPr>
            <a:lvl5pPr marL="2286000" lvl="4" indent="-292100" algn="l">
              <a:lnSpc>
                <a:spcPct val="115000"/>
              </a:lnSpc>
              <a:spcBef>
                <a:spcPts val="1600"/>
              </a:spcBef>
              <a:spcAft>
                <a:spcPts val="0"/>
              </a:spcAft>
              <a:buSzPts val="1000"/>
              <a:buFont typeface="Nunito"/>
              <a:buChar char="○"/>
              <a:defRPr>
                <a:latin typeface="Nunito"/>
                <a:ea typeface="Nunito"/>
                <a:cs typeface="Nunito"/>
                <a:sym typeface="Nunito"/>
              </a:defRPr>
            </a:lvl5pPr>
            <a:lvl6pPr marL="2743200" lvl="5" indent="-285750" algn="l">
              <a:lnSpc>
                <a:spcPct val="115000"/>
              </a:lnSpc>
              <a:spcBef>
                <a:spcPts val="1600"/>
              </a:spcBef>
              <a:spcAft>
                <a:spcPts val="0"/>
              </a:spcAft>
              <a:buSzPts val="900"/>
              <a:buFont typeface="Nunito"/>
              <a:buChar char="■"/>
              <a:defRPr>
                <a:latin typeface="Nunito"/>
                <a:ea typeface="Nunito"/>
                <a:cs typeface="Nunito"/>
                <a:sym typeface="Nunito"/>
              </a:defRPr>
            </a:lvl6pPr>
            <a:lvl7pPr marL="3200400" lvl="6" indent="-279400" algn="l">
              <a:lnSpc>
                <a:spcPct val="115000"/>
              </a:lnSpc>
              <a:spcBef>
                <a:spcPts val="1600"/>
              </a:spcBef>
              <a:spcAft>
                <a:spcPts val="0"/>
              </a:spcAft>
              <a:buSzPts val="800"/>
              <a:buFont typeface="Nunito"/>
              <a:buChar char="●"/>
              <a:defRPr>
                <a:latin typeface="Nunito"/>
                <a:ea typeface="Nunito"/>
                <a:cs typeface="Nunito"/>
                <a:sym typeface="Nunito"/>
              </a:defRPr>
            </a:lvl7pPr>
            <a:lvl8pPr marL="3657600" lvl="7" indent="-273050" algn="l">
              <a:lnSpc>
                <a:spcPct val="115000"/>
              </a:lnSpc>
              <a:spcBef>
                <a:spcPts val="1600"/>
              </a:spcBef>
              <a:spcAft>
                <a:spcPts val="0"/>
              </a:spcAft>
              <a:buSzPts val="700"/>
              <a:buFont typeface="Nunito"/>
              <a:buChar char="○"/>
              <a:defRPr>
                <a:latin typeface="Nunito"/>
                <a:ea typeface="Nunito"/>
                <a:cs typeface="Nunito"/>
                <a:sym typeface="Nunito"/>
              </a:defRPr>
            </a:lvl8pPr>
            <a:lvl9pPr marL="4114800" lvl="8" indent="-266700" algn="l">
              <a:lnSpc>
                <a:spcPct val="115000"/>
              </a:lnSpc>
              <a:spcBef>
                <a:spcPts val="1600"/>
              </a:spcBef>
              <a:spcAft>
                <a:spcPts val="1600"/>
              </a:spcAft>
              <a:buSzPts val="600"/>
              <a:buFont typeface="Nunito"/>
              <a:buChar char="■"/>
              <a:defRPr>
                <a:latin typeface="Nunito"/>
                <a:ea typeface="Nunito"/>
                <a:cs typeface="Nunito"/>
                <a:sym typeface="Nunito"/>
              </a:defRPr>
            </a:lvl9pPr>
          </a:lstStyle>
          <a:p>
            <a:endParaRPr/>
          </a:p>
        </p:txBody>
      </p:sp>
      <p:sp>
        <p:nvSpPr>
          <p:cNvPr id="77" name="Google Shape;77;g10ee00f67ea_0_77"/>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able">
  <p:cSld name="CUSTOM">
    <p:spTree>
      <p:nvGrpSpPr>
        <p:cNvPr id="1" name="Shape 78"/>
        <p:cNvGrpSpPr/>
        <p:nvPr/>
      </p:nvGrpSpPr>
      <p:grpSpPr>
        <a:xfrm>
          <a:off x="0" y="0"/>
          <a:ext cx="0" cy="0"/>
          <a:chOff x="0" y="0"/>
          <a:chExt cx="0" cy="0"/>
        </a:xfrm>
      </p:grpSpPr>
      <p:sp>
        <p:nvSpPr>
          <p:cNvPr id="79" name="Google Shape;79;g10ee00f67ea_0_81"/>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a:endParaRPr/>
          </a:p>
        </p:txBody>
      </p:sp>
      <p:graphicFrame>
        <p:nvGraphicFramePr>
          <p:cNvPr id="80" name="Google Shape;80;g10ee00f67ea_0_81"/>
          <p:cNvGraphicFramePr/>
          <p:nvPr/>
        </p:nvGraphicFramePr>
        <p:xfrm>
          <a:off x="201942" y="833662"/>
          <a:ext cx="3000000" cy="3000000"/>
        </p:xfrm>
        <a:graphic>
          <a:graphicData uri="http://schemas.openxmlformats.org/drawingml/2006/table">
            <a:tbl>
              <a:tblPr firstRow="1" bandRow="1">
                <a:noFill/>
                <a:tableStyleId>{45481CB7-4120-49B0-A1BB-F382589E12ED}</a:tableStyleId>
              </a:tblPr>
              <a:tblGrid>
                <a:gridCol w="883125">
                  <a:extLst>
                    <a:ext uri="{9D8B030D-6E8A-4147-A177-3AD203B41FA5}">
                      <a16:colId xmlns:a16="http://schemas.microsoft.com/office/drawing/2014/main" val="20000"/>
                    </a:ext>
                  </a:extLst>
                </a:gridCol>
                <a:gridCol w="3886050">
                  <a:extLst>
                    <a:ext uri="{9D8B030D-6E8A-4147-A177-3AD203B41FA5}">
                      <a16:colId xmlns:a16="http://schemas.microsoft.com/office/drawing/2014/main" val="20001"/>
                    </a:ext>
                  </a:extLst>
                </a:gridCol>
                <a:gridCol w="3886050">
                  <a:extLst>
                    <a:ext uri="{9D8B030D-6E8A-4147-A177-3AD203B41FA5}">
                      <a16:colId xmlns:a16="http://schemas.microsoft.com/office/drawing/2014/main" val="20002"/>
                    </a:ext>
                  </a:extLst>
                </a:gridCol>
              </a:tblGrid>
              <a:tr h="67357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Cluster</a:t>
                      </a:r>
                      <a:endParaRPr sz="14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Cluster Profile </a:t>
                      </a:r>
                      <a:endParaRPr sz="14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Business Insights for Marketing Team</a:t>
                      </a:r>
                      <a:endParaRPr sz="14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0"/>
                  </a:ext>
                </a:extLst>
              </a:tr>
              <a:tr h="7533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1</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High value customers who have many credit cards and prefer to engage online</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Engage Online – Set up priority calling in lines – Upsell and Cross sell premium products</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1"/>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2</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baseline="30000">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2"/>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3</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3"/>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4"/>
                  </a:ext>
                </a:extLst>
              </a:tr>
            </a:tbl>
          </a:graphicData>
        </a:graphic>
      </p:graphicFrame>
      <p:sp>
        <p:nvSpPr>
          <p:cNvPr id="81" name="Google Shape;81;g10ee00f67ea_0_81"/>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2"/>
        <p:cNvGrpSpPr/>
        <p:nvPr/>
      </p:nvGrpSpPr>
      <p:grpSpPr>
        <a:xfrm>
          <a:off x="0" y="0"/>
          <a:ext cx="0" cy="0"/>
          <a:chOff x="0" y="0"/>
          <a:chExt cx="0" cy="0"/>
        </a:xfrm>
      </p:grpSpPr>
      <p:sp>
        <p:nvSpPr>
          <p:cNvPr id="83" name="Google Shape;83;g10ee00f67ea_0_85"/>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a:endParaRPr/>
          </a:p>
        </p:txBody>
      </p:sp>
      <p:sp>
        <p:nvSpPr>
          <p:cNvPr id="84" name="Google Shape;84;g10ee00f67ea_0_8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85" name="Google Shape;85;g10ee00f67ea_0_8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86" name="Google Shape;86;g10ee00f67ea_0_85"/>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7"/>
        <p:cNvGrpSpPr/>
        <p:nvPr/>
      </p:nvGrpSpPr>
      <p:grpSpPr>
        <a:xfrm>
          <a:off x="0" y="0"/>
          <a:ext cx="0" cy="0"/>
          <a:chOff x="0" y="0"/>
          <a:chExt cx="0" cy="0"/>
        </a:xfrm>
      </p:grpSpPr>
      <p:sp>
        <p:nvSpPr>
          <p:cNvPr id="88" name="Google Shape;88;g10ee00f67ea_0_90"/>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a:endParaRPr/>
          </a:p>
        </p:txBody>
      </p:sp>
      <p:sp>
        <p:nvSpPr>
          <p:cNvPr id="89" name="Google Shape;89;g10ee00f67ea_0_90"/>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0"/>
        <p:cNvGrpSpPr/>
        <p:nvPr/>
      </p:nvGrpSpPr>
      <p:grpSpPr>
        <a:xfrm>
          <a:off x="0" y="0"/>
          <a:ext cx="0" cy="0"/>
          <a:chOff x="0" y="0"/>
          <a:chExt cx="0" cy="0"/>
        </a:xfrm>
      </p:grpSpPr>
      <p:sp>
        <p:nvSpPr>
          <p:cNvPr id="91" name="Google Shape;91;g10ee00f67ea_0_9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92" name="Google Shape;92;g10ee00f67ea_0_93"/>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3"/>
        <p:cNvGrpSpPr/>
        <p:nvPr/>
      </p:nvGrpSpPr>
      <p:grpSpPr>
        <a:xfrm>
          <a:off x="0" y="0"/>
          <a:ext cx="0" cy="0"/>
          <a:chOff x="0" y="0"/>
          <a:chExt cx="0" cy="0"/>
        </a:xfrm>
      </p:grpSpPr>
      <p:sp>
        <p:nvSpPr>
          <p:cNvPr id="94" name="Google Shape;94;g10ee00f67ea_0_9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g10ee00f67ea_0_96"/>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96" name="Google Shape;96;g10ee00f67ea_0_96"/>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97" name="Google Shape;97;g10ee00f67ea_0_96"/>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23850" algn="l">
              <a:lnSpc>
                <a:spcPct val="115000"/>
              </a:lnSpc>
              <a:spcBef>
                <a:spcPts val="0"/>
              </a:spcBef>
              <a:spcAft>
                <a:spcPts val="0"/>
              </a:spcAft>
              <a:buSzPts val="1500"/>
              <a:buChar char="●"/>
              <a:defRPr/>
            </a:lvl1pPr>
            <a:lvl2pPr marL="914400" lvl="1" indent="-311150" algn="l">
              <a:lnSpc>
                <a:spcPct val="115000"/>
              </a:lnSpc>
              <a:spcBef>
                <a:spcPts val="1600"/>
              </a:spcBef>
              <a:spcAft>
                <a:spcPts val="0"/>
              </a:spcAft>
              <a:buSzPts val="1300"/>
              <a:buChar char="○"/>
              <a:defRPr/>
            </a:lvl2pPr>
            <a:lvl3pPr marL="1371600" lvl="2" indent="-304800" algn="l">
              <a:lnSpc>
                <a:spcPct val="115000"/>
              </a:lnSpc>
              <a:spcBef>
                <a:spcPts val="1600"/>
              </a:spcBef>
              <a:spcAft>
                <a:spcPts val="0"/>
              </a:spcAft>
              <a:buSzPts val="1200"/>
              <a:buChar char="■"/>
              <a:defRPr/>
            </a:lvl3pPr>
            <a:lvl4pPr marL="1828800" lvl="3" indent="-298450" algn="l">
              <a:lnSpc>
                <a:spcPct val="115000"/>
              </a:lnSpc>
              <a:spcBef>
                <a:spcPts val="1600"/>
              </a:spcBef>
              <a:spcAft>
                <a:spcPts val="0"/>
              </a:spcAft>
              <a:buSzPts val="1100"/>
              <a:buChar char="●"/>
              <a:defRPr/>
            </a:lvl4pPr>
            <a:lvl5pPr marL="2286000" lvl="4" indent="-292100" algn="l">
              <a:lnSpc>
                <a:spcPct val="115000"/>
              </a:lnSpc>
              <a:spcBef>
                <a:spcPts val="1600"/>
              </a:spcBef>
              <a:spcAft>
                <a:spcPts val="0"/>
              </a:spcAft>
              <a:buSzPts val="1000"/>
              <a:buChar char="○"/>
              <a:defRPr/>
            </a:lvl5pPr>
            <a:lvl6pPr marL="2743200" lvl="5" indent="-285750" algn="l">
              <a:lnSpc>
                <a:spcPct val="115000"/>
              </a:lnSpc>
              <a:spcBef>
                <a:spcPts val="1600"/>
              </a:spcBef>
              <a:spcAft>
                <a:spcPts val="0"/>
              </a:spcAft>
              <a:buSzPts val="900"/>
              <a:buChar char="■"/>
              <a:defRPr/>
            </a:lvl6pPr>
            <a:lvl7pPr marL="3200400" lvl="6" indent="-279400" algn="l">
              <a:lnSpc>
                <a:spcPct val="115000"/>
              </a:lnSpc>
              <a:spcBef>
                <a:spcPts val="1600"/>
              </a:spcBef>
              <a:spcAft>
                <a:spcPts val="0"/>
              </a:spcAft>
              <a:buSzPts val="800"/>
              <a:buChar char="●"/>
              <a:defRPr/>
            </a:lvl7pPr>
            <a:lvl8pPr marL="3657600" lvl="7" indent="-273050" algn="l">
              <a:lnSpc>
                <a:spcPct val="115000"/>
              </a:lnSpc>
              <a:spcBef>
                <a:spcPts val="1600"/>
              </a:spcBef>
              <a:spcAft>
                <a:spcPts val="0"/>
              </a:spcAft>
              <a:buSzPts val="700"/>
              <a:buChar char="○"/>
              <a:defRPr/>
            </a:lvl8pPr>
            <a:lvl9pPr marL="4114800" lvl="8" indent="-266700" algn="l">
              <a:lnSpc>
                <a:spcPct val="115000"/>
              </a:lnSpc>
              <a:spcBef>
                <a:spcPts val="1600"/>
              </a:spcBef>
              <a:spcAft>
                <a:spcPts val="1600"/>
              </a:spcAft>
              <a:buSzPts val="600"/>
              <a:buChar char="■"/>
              <a:defRPr/>
            </a:lvl9pPr>
          </a:lstStyle>
          <a:p>
            <a:endParaRPr/>
          </a:p>
        </p:txBody>
      </p:sp>
      <p:sp>
        <p:nvSpPr>
          <p:cNvPr id="98" name="Google Shape;98;g10ee00f67ea_0_96"/>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ge1a9588eba_0_15"/>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a:endParaRPr/>
          </a:p>
        </p:txBody>
      </p:sp>
      <p:sp>
        <p:nvSpPr>
          <p:cNvPr id="19" name="Google Shape;19;ge1a9588eba_0_15"/>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lvl1pPr marL="457200" lvl="0" indent="-323850" algn="l">
              <a:lnSpc>
                <a:spcPct val="115000"/>
              </a:lnSpc>
              <a:spcBef>
                <a:spcPts val="0"/>
              </a:spcBef>
              <a:spcAft>
                <a:spcPts val="0"/>
              </a:spcAft>
              <a:buSzPts val="1500"/>
              <a:buFont typeface="Nunito"/>
              <a:buChar char="●"/>
              <a:defRPr>
                <a:latin typeface="Nunito"/>
                <a:ea typeface="Nunito"/>
                <a:cs typeface="Nunito"/>
                <a:sym typeface="Nunito"/>
              </a:defRPr>
            </a:lvl1pPr>
            <a:lvl2pPr marL="914400" lvl="1" indent="-311150" algn="l">
              <a:lnSpc>
                <a:spcPct val="115000"/>
              </a:lnSpc>
              <a:spcBef>
                <a:spcPts val="1600"/>
              </a:spcBef>
              <a:spcAft>
                <a:spcPts val="0"/>
              </a:spcAft>
              <a:buSzPts val="1300"/>
              <a:buFont typeface="Nunito"/>
              <a:buChar char="○"/>
              <a:defRPr>
                <a:latin typeface="Nunito"/>
                <a:ea typeface="Nunito"/>
                <a:cs typeface="Nunito"/>
                <a:sym typeface="Nunito"/>
              </a:defRPr>
            </a:lvl2pPr>
            <a:lvl3pPr marL="1371600" lvl="2" indent="-304800" algn="l">
              <a:lnSpc>
                <a:spcPct val="115000"/>
              </a:lnSpc>
              <a:spcBef>
                <a:spcPts val="1600"/>
              </a:spcBef>
              <a:spcAft>
                <a:spcPts val="0"/>
              </a:spcAft>
              <a:buSzPts val="1200"/>
              <a:buFont typeface="Nunito"/>
              <a:buChar char="■"/>
              <a:defRPr>
                <a:latin typeface="Nunito"/>
                <a:ea typeface="Nunito"/>
                <a:cs typeface="Nunito"/>
                <a:sym typeface="Nunito"/>
              </a:defRPr>
            </a:lvl3pPr>
            <a:lvl4pPr marL="1828800" lvl="3" indent="-298450" algn="l">
              <a:lnSpc>
                <a:spcPct val="115000"/>
              </a:lnSpc>
              <a:spcBef>
                <a:spcPts val="1600"/>
              </a:spcBef>
              <a:spcAft>
                <a:spcPts val="0"/>
              </a:spcAft>
              <a:buSzPts val="1100"/>
              <a:buFont typeface="Nunito"/>
              <a:buChar char="●"/>
              <a:defRPr>
                <a:latin typeface="Nunito"/>
                <a:ea typeface="Nunito"/>
                <a:cs typeface="Nunito"/>
                <a:sym typeface="Nunito"/>
              </a:defRPr>
            </a:lvl4pPr>
            <a:lvl5pPr marL="2286000" lvl="4" indent="-292100" algn="l">
              <a:lnSpc>
                <a:spcPct val="115000"/>
              </a:lnSpc>
              <a:spcBef>
                <a:spcPts val="1600"/>
              </a:spcBef>
              <a:spcAft>
                <a:spcPts val="0"/>
              </a:spcAft>
              <a:buSzPts val="1000"/>
              <a:buFont typeface="Nunito"/>
              <a:buChar char="○"/>
              <a:defRPr>
                <a:latin typeface="Nunito"/>
                <a:ea typeface="Nunito"/>
                <a:cs typeface="Nunito"/>
                <a:sym typeface="Nunito"/>
              </a:defRPr>
            </a:lvl5pPr>
            <a:lvl6pPr marL="2743200" lvl="5" indent="-285750" algn="l">
              <a:lnSpc>
                <a:spcPct val="115000"/>
              </a:lnSpc>
              <a:spcBef>
                <a:spcPts val="1600"/>
              </a:spcBef>
              <a:spcAft>
                <a:spcPts val="0"/>
              </a:spcAft>
              <a:buSzPts val="900"/>
              <a:buFont typeface="Nunito"/>
              <a:buChar char="■"/>
              <a:defRPr>
                <a:latin typeface="Nunito"/>
                <a:ea typeface="Nunito"/>
                <a:cs typeface="Nunito"/>
                <a:sym typeface="Nunito"/>
              </a:defRPr>
            </a:lvl6pPr>
            <a:lvl7pPr marL="3200400" lvl="6" indent="-279400" algn="l">
              <a:lnSpc>
                <a:spcPct val="115000"/>
              </a:lnSpc>
              <a:spcBef>
                <a:spcPts val="1600"/>
              </a:spcBef>
              <a:spcAft>
                <a:spcPts val="0"/>
              </a:spcAft>
              <a:buSzPts val="800"/>
              <a:buFont typeface="Nunito"/>
              <a:buChar char="●"/>
              <a:defRPr>
                <a:latin typeface="Nunito"/>
                <a:ea typeface="Nunito"/>
                <a:cs typeface="Nunito"/>
                <a:sym typeface="Nunito"/>
              </a:defRPr>
            </a:lvl7pPr>
            <a:lvl8pPr marL="3657600" lvl="7" indent="-273050" algn="l">
              <a:lnSpc>
                <a:spcPct val="115000"/>
              </a:lnSpc>
              <a:spcBef>
                <a:spcPts val="1600"/>
              </a:spcBef>
              <a:spcAft>
                <a:spcPts val="0"/>
              </a:spcAft>
              <a:buSzPts val="700"/>
              <a:buFont typeface="Nunito"/>
              <a:buChar char="○"/>
              <a:defRPr>
                <a:latin typeface="Nunito"/>
                <a:ea typeface="Nunito"/>
                <a:cs typeface="Nunito"/>
                <a:sym typeface="Nunito"/>
              </a:defRPr>
            </a:lvl8pPr>
            <a:lvl9pPr marL="4114800" lvl="8" indent="-266700" algn="l">
              <a:lnSpc>
                <a:spcPct val="115000"/>
              </a:lnSpc>
              <a:spcBef>
                <a:spcPts val="1600"/>
              </a:spcBef>
              <a:spcAft>
                <a:spcPts val="1600"/>
              </a:spcAft>
              <a:buSzPts val="600"/>
              <a:buFont typeface="Nunito"/>
              <a:buChar char="■"/>
              <a:defRPr>
                <a:latin typeface="Nunito"/>
                <a:ea typeface="Nunito"/>
                <a:cs typeface="Nunito"/>
                <a:sym typeface="Nunito"/>
              </a:defRPr>
            </a:lvl9pPr>
          </a:lstStyle>
          <a:p>
            <a:endParaRPr/>
          </a:p>
        </p:txBody>
      </p:sp>
      <p:sp>
        <p:nvSpPr>
          <p:cNvPr id="20" name="Google Shape;20;ge1a9588eba_0_15"/>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9"/>
        <p:cNvGrpSpPr/>
        <p:nvPr/>
      </p:nvGrpSpPr>
      <p:grpSpPr>
        <a:xfrm>
          <a:off x="0" y="0"/>
          <a:ext cx="0" cy="0"/>
          <a:chOff x="0" y="0"/>
          <a:chExt cx="0" cy="0"/>
        </a:xfrm>
      </p:grpSpPr>
      <p:sp>
        <p:nvSpPr>
          <p:cNvPr id="100" name="Google Shape;100;g10ee00f67ea_0_102"/>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ge1a9588eba_0_12"/>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E39A9"/>
              </a:buClr>
              <a:buSzPts val="3600"/>
              <a:buNone/>
              <a:defRPr sz="3600">
                <a:solidFill>
                  <a:srgbClr val="0E39A9"/>
                </a:solidFill>
              </a:defRPr>
            </a:lvl1pPr>
            <a:lvl2pPr lvl="1" algn="l">
              <a:lnSpc>
                <a:spcPct val="100000"/>
              </a:lnSpc>
              <a:spcBef>
                <a:spcPts val="0"/>
              </a:spcBef>
              <a:spcAft>
                <a:spcPts val="0"/>
              </a:spcAft>
              <a:buClr>
                <a:srgbClr val="0E39A9"/>
              </a:buClr>
              <a:buSzPts val="3600"/>
              <a:buNone/>
              <a:defRPr sz="3600">
                <a:solidFill>
                  <a:srgbClr val="0E39A9"/>
                </a:solidFill>
              </a:defRPr>
            </a:lvl2pPr>
            <a:lvl3pPr lvl="2" algn="l">
              <a:lnSpc>
                <a:spcPct val="100000"/>
              </a:lnSpc>
              <a:spcBef>
                <a:spcPts val="0"/>
              </a:spcBef>
              <a:spcAft>
                <a:spcPts val="0"/>
              </a:spcAft>
              <a:buClr>
                <a:srgbClr val="0E39A9"/>
              </a:buClr>
              <a:buSzPts val="3600"/>
              <a:buNone/>
              <a:defRPr sz="3600">
                <a:solidFill>
                  <a:srgbClr val="0E39A9"/>
                </a:solidFill>
              </a:defRPr>
            </a:lvl3pPr>
            <a:lvl4pPr lvl="3" algn="l">
              <a:lnSpc>
                <a:spcPct val="100000"/>
              </a:lnSpc>
              <a:spcBef>
                <a:spcPts val="0"/>
              </a:spcBef>
              <a:spcAft>
                <a:spcPts val="0"/>
              </a:spcAft>
              <a:buClr>
                <a:srgbClr val="0E39A9"/>
              </a:buClr>
              <a:buSzPts val="3600"/>
              <a:buNone/>
              <a:defRPr sz="3600">
                <a:solidFill>
                  <a:srgbClr val="0E39A9"/>
                </a:solidFill>
              </a:defRPr>
            </a:lvl4pPr>
            <a:lvl5pPr lvl="4" algn="l">
              <a:lnSpc>
                <a:spcPct val="100000"/>
              </a:lnSpc>
              <a:spcBef>
                <a:spcPts val="0"/>
              </a:spcBef>
              <a:spcAft>
                <a:spcPts val="0"/>
              </a:spcAft>
              <a:buClr>
                <a:srgbClr val="0E39A9"/>
              </a:buClr>
              <a:buSzPts val="3600"/>
              <a:buNone/>
              <a:defRPr sz="3600">
                <a:solidFill>
                  <a:srgbClr val="0E39A9"/>
                </a:solidFill>
              </a:defRPr>
            </a:lvl5pPr>
            <a:lvl6pPr lvl="5" algn="l">
              <a:lnSpc>
                <a:spcPct val="100000"/>
              </a:lnSpc>
              <a:spcBef>
                <a:spcPts val="0"/>
              </a:spcBef>
              <a:spcAft>
                <a:spcPts val="0"/>
              </a:spcAft>
              <a:buClr>
                <a:srgbClr val="0E39A9"/>
              </a:buClr>
              <a:buSzPts val="3600"/>
              <a:buNone/>
              <a:defRPr sz="3600">
                <a:solidFill>
                  <a:srgbClr val="0E39A9"/>
                </a:solidFill>
              </a:defRPr>
            </a:lvl6pPr>
            <a:lvl7pPr lvl="6" algn="l">
              <a:lnSpc>
                <a:spcPct val="100000"/>
              </a:lnSpc>
              <a:spcBef>
                <a:spcPts val="0"/>
              </a:spcBef>
              <a:spcAft>
                <a:spcPts val="0"/>
              </a:spcAft>
              <a:buClr>
                <a:srgbClr val="0E39A9"/>
              </a:buClr>
              <a:buSzPts val="3600"/>
              <a:buNone/>
              <a:defRPr sz="3600">
                <a:solidFill>
                  <a:srgbClr val="0E39A9"/>
                </a:solidFill>
              </a:defRPr>
            </a:lvl7pPr>
            <a:lvl8pPr lvl="7" algn="l">
              <a:lnSpc>
                <a:spcPct val="100000"/>
              </a:lnSpc>
              <a:spcBef>
                <a:spcPts val="0"/>
              </a:spcBef>
              <a:spcAft>
                <a:spcPts val="0"/>
              </a:spcAft>
              <a:buClr>
                <a:srgbClr val="0E39A9"/>
              </a:buClr>
              <a:buSzPts val="3600"/>
              <a:buNone/>
              <a:defRPr sz="3600">
                <a:solidFill>
                  <a:srgbClr val="0E39A9"/>
                </a:solidFill>
              </a:defRPr>
            </a:lvl8pPr>
            <a:lvl9pPr lvl="8" algn="l">
              <a:lnSpc>
                <a:spcPct val="100000"/>
              </a:lnSpc>
              <a:spcBef>
                <a:spcPts val="0"/>
              </a:spcBef>
              <a:spcAft>
                <a:spcPts val="0"/>
              </a:spcAft>
              <a:buClr>
                <a:srgbClr val="0E39A9"/>
              </a:buClr>
              <a:buSzPts val="3600"/>
              <a:buNone/>
              <a:defRPr sz="3600">
                <a:solidFill>
                  <a:srgbClr val="0E39A9"/>
                </a:solidFill>
              </a:defRPr>
            </a:lvl9pPr>
          </a:lstStyle>
          <a:p>
            <a:endParaRPr/>
          </a:p>
        </p:txBody>
      </p:sp>
      <p:sp>
        <p:nvSpPr>
          <p:cNvPr id="23" name="Google Shape;23;ge1a9588eba_0_12"/>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able">
  <p:cSld name="CUSTOM">
    <p:spTree>
      <p:nvGrpSpPr>
        <p:cNvPr id="1" name="Shape 24"/>
        <p:cNvGrpSpPr/>
        <p:nvPr/>
      </p:nvGrpSpPr>
      <p:grpSpPr>
        <a:xfrm>
          <a:off x="0" y="0"/>
          <a:ext cx="0" cy="0"/>
          <a:chOff x="0" y="0"/>
          <a:chExt cx="0" cy="0"/>
        </a:xfrm>
      </p:grpSpPr>
      <p:sp>
        <p:nvSpPr>
          <p:cNvPr id="25" name="Google Shape;25;ge1a9588eba_0_19"/>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a:endParaRPr/>
          </a:p>
        </p:txBody>
      </p:sp>
      <p:graphicFrame>
        <p:nvGraphicFramePr>
          <p:cNvPr id="26" name="Google Shape;26;ge1a9588eba_0_19"/>
          <p:cNvGraphicFramePr/>
          <p:nvPr/>
        </p:nvGraphicFramePr>
        <p:xfrm>
          <a:off x="201942" y="833662"/>
          <a:ext cx="3000000" cy="3000000"/>
        </p:xfrm>
        <a:graphic>
          <a:graphicData uri="http://schemas.openxmlformats.org/drawingml/2006/table">
            <a:tbl>
              <a:tblPr firstRow="1" bandRow="1">
                <a:noFill/>
                <a:tableStyleId>{45481CB7-4120-49B0-A1BB-F382589E12ED}</a:tableStyleId>
              </a:tblPr>
              <a:tblGrid>
                <a:gridCol w="883125">
                  <a:extLst>
                    <a:ext uri="{9D8B030D-6E8A-4147-A177-3AD203B41FA5}">
                      <a16:colId xmlns:a16="http://schemas.microsoft.com/office/drawing/2014/main" val="20000"/>
                    </a:ext>
                  </a:extLst>
                </a:gridCol>
                <a:gridCol w="3886050">
                  <a:extLst>
                    <a:ext uri="{9D8B030D-6E8A-4147-A177-3AD203B41FA5}">
                      <a16:colId xmlns:a16="http://schemas.microsoft.com/office/drawing/2014/main" val="20001"/>
                    </a:ext>
                  </a:extLst>
                </a:gridCol>
                <a:gridCol w="3886050">
                  <a:extLst>
                    <a:ext uri="{9D8B030D-6E8A-4147-A177-3AD203B41FA5}">
                      <a16:colId xmlns:a16="http://schemas.microsoft.com/office/drawing/2014/main" val="20002"/>
                    </a:ext>
                  </a:extLst>
                </a:gridCol>
              </a:tblGrid>
              <a:tr h="67357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Cluster</a:t>
                      </a:r>
                      <a:endParaRPr sz="14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Cluster Profile </a:t>
                      </a:r>
                      <a:endParaRPr sz="14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Business Insights for Marketing Team</a:t>
                      </a:r>
                      <a:endParaRPr sz="14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0"/>
                  </a:ext>
                </a:extLst>
              </a:tr>
              <a:tr h="7533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1</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High value customers who have many credit cards and prefer to engage online</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Engage Online – Set up priority calling in lines – Upsell and Cross sell premium products</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1"/>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2</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baseline="30000">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2"/>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3</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3"/>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4"/>
                  </a:ext>
                </a:extLst>
              </a:tr>
            </a:tbl>
          </a:graphicData>
        </a:graphic>
      </p:graphicFrame>
      <p:sp>
        <p:nvSpPr>
          <p:cNvPr id="27" name="Google Shape;27;ge1a9588eba_0_19"/>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ge1a9588eba_0_23"/>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a:endParaRPr/>
          </a:p>
        </p:txBody>
      </p:sp>
      <p:sp>
        <p:nvSpPr>
          <p:cNvPr id="30" name="Google Shape;30;ge1a9588eba_0_23"/>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ge1a9588eba_0_2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ge1a9588eba_0_23"/>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ge1a9588eba_0_28"/>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a:endParaRPr/>
          </a:p>
        </p:txBody>
      </p:sp>
      <p:sp>
        <p:nvSpPr>
          <p:cNvPr id="35" name="Google Shape;35;ge1a9588eba_0_28"/>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ge1a9588eba_0_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8" name="Google Shape;38;ge1a9588eba_0_31"/>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ge1a9588eba_0_3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ge1a9588eba_0_34"/>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2" name="Google Shape;42;ge1a9588eba_0_34"/>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ge1a9588eba_0_34"/>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23850" algn="l">
              <a:lnSpc>
                <a:spcPct val="115000"/>
              </a:lnSpc>
              <a:spcBef>
                <a:spcPts val="0"/>
              </a:spcBef>
              <a:spcAft>
                <a:spcPts val="0"/>
              </a:spcAft>
              <a:buSzPts val="1500"/>
              <a:buChar char="●"/>
              <a:defRPr/>
            </a:lvl1pPr>
            <a:lvl2pPr marL="914400" lvl="1" indent="-311150" algn="l">
              <a:lnSpc>
                <a:spcPct val="115000"/>
              </a:lnSpc>
              <a:spcBef>
                <a:spcPts val="1600"/>
              </a:spcBef>
              <a:spcAft>
                <a:spcPts val="0"/>
              </a:spcAft>
              <a:buSzPts val="1300"/>
              <a:buChar char="○"/>
              <a:defRPr/>
            </a:lvl2pPr>
            <a:lvl3pPr marL="1371600" lvl="2" indent="-304800" algn="l">
              <a:lnSpc>
                <a:spcPct val="115000"/>
              </a:lnSpc>
              <a:spcBef>
                <a:spcPts val="1600"/>
              </a:spcBef>
              <a:spcAft>
                <a:spcPts val="0"/>
              </a:spcAft>
              <a:buSzPts val="1200"/>
              <a:buChar char="■"/>
              <a:defRPr/>
            </a:lvl3pPr>
            <a:lvl4pPr marL="1828800" lvl="3" indent="-298450" algn="l">
              <a:lnSpc>
                <a:spcPct val="115000"/>
              </a:lnSpc>
              <a:spcBef>
                <a:spcPts val="1600"/>
              </a:spcBef>
              <a:spcAft>
                <a:spcPts val="0"/>
              </a:spcAft>
              <a:buSzPts val="1100"/>
              <a:buChar char="●"/>
              <a:defRPr/>
            </a:lvl4pPr>
            <a:lvl5pPr marL="2286000" lvl="4" indent="-292100" algn="l">
              <a:lnSpc>
                <a:spcPct val="115000"/>
              </a:lnSpc>
              <a:spcBef>
                <a:spcPts val="1600"/>
              </a:spcBef>
              <a:spcAft>
                <a:spcPts val="0"/>
              </a:spcAft>
              <a:buSzPts val="1000"/>
              <a:buChar char="○"/>
              <a:defRPr/>
            </a:lvl5pPr>
            <a:lvl6pPr marL="2743200" lvl="5" indent="-285750" algn="l">
              <a:lnSpc>
                <a:spcPct val="115000"/>
              </a:lnSpc>
              <a:spcBef>
                <a:spcPts val="1600"/>
              </a:spcBef>
              <a:spcAft>
                <a:spcPts val="0"/>
              </a:spcAft>
              <a:buSzPts val="900"/>
              <a:buChar char="■"/>
              <a:defRPr/>
            </a:lvl6pPr>
            <a:lvl7pPr marL="3200400" lvl="6" indent="-279400" algn="l">
              <a:lnSpc>
                <a:spcPct val="115000"/>
              </a:lnSpc>
              <a:spcBef>
                <a:spcPts val="1600"/>
              </a:spcBef>
              <a:spcAft>
                <a:spcPts val="0"/>
              </a:spcAft>
              <a:buSzPts val="800"/>
              <a:buChar char="●"/>
              <a:defRPr/>
            </a:lvl7pPr>
            <a:lvl8pPr marL="3657600" lvl="7" indent="-273050" algn="l">
              <a:lnSpc>
                <a:spcPct val="115000"/>
              </a:lnSpc>
              <a:spcBef>
                <a:spcPts val="1600"/>
              </a:spcBef>
              <a:spcAft>
                <a:spcPts val="0"/>
              </a:spcAft>
              <a:buSzPts val="700"/>
              <a:buChar char="○"/>
              <a:defRPr/>
            </a:lvl8pPr>
            <a:lvl9pPr marL="4114800" lvl="8" indent="-266700" algn="l">
              <a:lnSpc>
                <a:spcPct val="115000"/>
              </a:lnSpc>
              <a:spcBef>
                <a:spcPts val="1600"/>
              </a:spcBef>
              <a:spcAft>
                <a:spcPts val="1600"/>
              </a:spcAft>
              <a:buSzPts val="600"/>
              <a:buChar char="■"/>
              <a:defRPr/>
            </a:lvl9pPr>
          </a:lstStyle>
          <a:p>
            <a:endParaRPr/>
          </a:p>
        </p:txBody>
      </p:sp>
      <p:sp>
        <p:nvSpPr>
          <p:cNvPr id="44" name="Google Shape;44;ge1a9588eba_0_34"/>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ge1a9588eba_0_40"/>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e1a9588eba_0_0"/>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434343"/>
              </a:buClr>
              <a:buSzPts val="2200"/>
              <a:buFont typeface="Nunito"/>
              <a:buNone/>
              <a:defRPr sz="2200" b="1" i="0" u="none" strike="noStrike" cap="none">
                <a:solidFill>
                  <a:srgbClr val="434343"/>
                </a:solidFill>
                <a:latin typeface="Nunito"/>
                <a:ea typeface="Nunito"/>
                <a:cs typeface="Nunito"/>
                <a:sym typeface="Nunito"/>
              </a:defRPr>
            </a:lvl1pPr>
            <a:lvl2pPr marR="0" lvl="1"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2pPr>
            <a:lvl3pPr marR="0" lvl="2"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3pPr>
            <a:lvl4pPr marR="0" lvl="3"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4pPr>
            <a:lvl5pPr marR="0" lvl="4"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5pPr>
            <a:lvl6pPr marR="0" lvl="5"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6pPr>
            <a:lvl7pPr marR="0" lvl="6"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7pPr>
            <a:lvl8pPr marR="0" lvl="7"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8pPr>
            <a:lvl9pPr marR="0" lvl="8"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9pPr>
          </a:lstStyle>
          <a:p>
            <a:endParaRPr/>
          </a:p>
        </p:txBody>
      </p:sp>
      <p:sp>
        <p:nvSpPr>
          <p:cNvPr id="7" name="Google Shape;7;ge1a9588eba_0_0"/>
          <p:cNvSpPr txBox="1">
            <a:spLocks noGrp="1"/>
          </p:cNvSpPr>
          <p:nvPr>
            <p:ph type="body" idx="1"/>
          </p:nvPr>
        </p:nvSpPr>
        <p:spPr>
          <a:xfrm>
            <a:off x="311700" y="861075"/>
            <a:ext cx="8520600" cy="3416400"/>
          </a:xfrm>
          <a:prstGeom prst="rect">
            <a:avLst/>
          </a:prstGeom>
          <a:noFill/>
          <a:ln>
            <a:noFill/>
          </a:ln>
        </p:spPr>
        <p:txBody>
          <a:bodyPr spcFirstLastPara="1" wrap="square" lIns="91425" tIns="91425" rIns="91425" bIns="91425" anchor="t" anchorCtr="0">
            <a:noAutofit/>
          </a:bodyPr>
          <a:lstStyle>
            <a:lvl1pPr marL="457200" marR="0" lvl="0" indent="-323850" algn="l" rtl="0">
              <a:lnSpc>
                <a:spcPct val="115000"/>
              </a:lnSpc>
              <a:spcBef>
                <a:spcPts val="0"/>
              </a:spcBef>
              <a:spcAft>
                <a:spcPts val="0"/>
              </a:spcAft>
              <a:buClr>
                <a:schemeClr val="dk2"/>
              </a:buClr>
              <a:buSzPts val="1500"/>
              <a:buFont typeface="Nunito"/>
              <a:buChar char="●"/>
              <a:defRPr sz="1500" b="0" i="0" u="none" strike="noStrike" cap="none">
                <a:solidFill>
                  <a:schemeClr val="dk2"/>
                </a:solidFill>
                <a:latin typeface="Nunito"/>
                <a:ea typeface="Nunito"/>
                <a:cs typeface="Nunito"/>
                <a:sym typeface="Nunito"/>
              </a:defRPr>
            </a:lvl1pPr>
            <a:lvl2pPr marL="914400" marR="0" lvl="1" indent="-311150" algn="l" rtl="0">
              <a:lnSpc>
                <a:spcPct val="115000"/>
              </a:lnSpc>
              <a:spcBef>
                <a:spcPts val="160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2pPr>
            <a:lvl3pPr marL="1371600" marR="0" lvl="2" indent="-304800" algn="l" rtl="0">
              <a:lnSpc>
                <a:spcPct val="115000"/>
              </a:lnSpc>
              <a:spcBef>
                <a:spcPts val="1600"/>
              </a:spcBef>
              <a:spcAft>
                <a:spcPts val="0"/>
              </a:spcAft>
              <a:buClr>
                <a:schemeClr val="dk2"/>
              </a:buClr>
              <a:buSzPts val="1200"/>
              <a:buFont typeface="Nunito"/>
              <a:buChar char="■"/>
              <a:defRPr sz="12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2100" algn="l" rtl="0">
              <a:lnSpc>
                <a:spcPct val="115000"/>
              </a:lnSpc>
              <a:spcBef>
                <a:spcPts val="1600"/>
              </a:spcBef>
              <a:spcAft>
                <a:spcPts val="0"/>
              </a:spcAft>
              <a:buClr>
                <a:schemeClr val="dk2"/>
              </a:buClr>
              <a:buSzPts val="1000"/>
              <a:buFont typeface="Nunito"/>
              <a:buChar char="○"/>
              <a:defRPr sz="1000" b="0" i="0" u="none" strike="noStrike" cap="none">
                <a:solidFill>
                  <a:schemeClr val="dk2"/>
                </a:solidFill>
                <a:latin typeface="Nunito"/>
                <a:ea typeface="Nunito"/>
                <a:cs typeface="Nunito"/>
                <a:sym typeface="Nunito"/>
              </a:defRPr>
            </a:lvl5pPr>
            <a:lvl6pPr marL="2743200" marR="0" lvl="5" indent="-285750" algn="l" rtl="0">
              <a:lnSpc>
                <a:spcPct val="115000"/>
              </a:lnSpc>
              <a:spcBef>
                <a:spcPts val="1600"/>
              </a:spcBef>
              <a:spcAft>
                <a:spcPts val="0"/>
              </a:spcAft>
              <a:buClr>
                <a:schemeClr val="dk2"/>
              </a:buClr>
              <a:buSzPts val="900"/>
              <a:buFont typeface="Nunito"/>
              <a:buChar char="■"/>
              <a:defRPr sz="900" b="0" i="0" u="none" strike="noStrike" cap="none">
                <a:solidFill>
                  <a:schemeClr val="dk2"/>
                </a:solidFill>
                <a:latin typeface="Nunito"/>
                <a:ea typeface="Nunito"/>
                <a:cs typeface="Nunito"/>
                <a:sym typeface="Nunito"/>
              </a:defRPr>
            </a:lvl6pPr>
            <a:lvl7pPr marL="3200400" marR="0" lvl="6" indent="-279400" algn="l" rtl="0">
              <a:lnSpc>
                <a:spcPct val="115000"/>
              </a:lnSpc>
              <a:spcBef>
                <a:spcPts val="1600"/>
              </a:spcBef>
              <a:spcAft>
                <a:spcPts val="0"/>
              </a:spcAft>
              <a:buClr>
                <a:schemeClr val="dk2"/>
              </a:buClr>
              <a:buSzPts val="800"/>
              <a:buFont typeface="Nunito"/>
              <a:buChar char="●"/>
              <a:defRPr sz="800" b="0" i="0" u="none" strike="noStrike" cap="none">
                <a:solidFill>
                  <a:schemeClr val="dk2"/>
                </a:solidFill>
                <a:latin typeface="Nunito"/>
                <a:ea typeface="Nunito"/>
                <a:cs typeface="Nunito"/>
                <a:sym typeface="Nunito"/>
              </a:defRPr>
            </a:lvl7pPr>
            <a:lvl8pPr marL="3657600" marR="0" lvl="7" indent="-273050" algn="l" rtl="0">
              <a:lnSpc>
                <a:spcPct val="115000"/>
              </a:lnSpc>
              <a:spcBef>
                <a:spcPts val="1600"/>
              </a:spcBef>
              <a:spcAft>
                <a:spcPts val="0"/>
              </a:spcAft>
              <a:buClr>
                <a:schemeClr val="dk2"/>
              </a:buClr>
              <a:buSzPts val="700"/>
              <a:buFont typeface="Nunito"/>
              <a:buChar char="○"/>
              <a:defRPr sz="700" b="0" i="0" u="none" strike="noStrike" cap="none">
                <a:solidFill>
                  <a:schemeClr val="dk2"/>
                </a:solidFill>
                <a:latin typeface="Nunito"/>
                <a:ea typeface="Nunito"/>
                <a:cs typeface="Nunito"/>
                <a:sym typeface="Nunito"/>
              </a:defRPr>
            </a:lvl8pPr>
            <a:lvl9pPr marL="4114800" marR="0" lvl="8" indent="-266700" algn="l" rtl="0">
              <a:lnSpc>
                <a:spcPct val="115000"/>
              </a:lnSpc>
              <a:spcBef>
                <a:spcPts val="1600"/>
              </a:spcBef>
              <a:spcAft>
                <a:spcPts val="1600"/>
              </a:spcAft>
              <a:buClr>
                <a:schemeClr val="dk2"/>
              </a:buClr>
              <a:buSzPts val="600"/>
              <a:buFont typeface="Nunito"/>
              <a:buChar char="■"/>
              <a:defRPr sz="600" b="0" i="0" u="none" strike="noStrike" cap="none">
                <a:solidFill>
                  <a:schemeClr val="dk2"/>
                </a:solidFill>
                <a:latin typeface="Nunito"/>
                <a:ea typeface="Nunito"/>
                <a:cs typeface="Nunito"/>
                <a:sym typeface="Nunito"/>
              </a:defRPr>
            </a:lvl9pPr>
          </a:lstStyle>
          <a:p>
            <a:endParaRPr/>
          </a:p>
        </p:txBody>
      </p:sp>
      <p:sp>
        <p:nvSpPr>
          <p:cNvPr id="8" name="Google Shape;8;ge1a9588eba_0_0"/>
          <p:cNvSpPr txBox="1"/>
          <p:nvPr/>
        </p:nvSpPr>
        <p:spPr>
          <a:xfrm>
            <a:off x="2234400" y="4917657"/>
            <a:ext cx="4675200" cy="275700"/>
          </a:xfrm>
          <a:prstGeom prst="rect">
            <a:avLst/>
          </a:prstGeom>
          <a:noFill/>
          <a:ln>
            <a:noFill/>
          </a:ln>
        </p:spPr>
        <p:txBody>
          <a:bodyPr spcFirstLastPara="1" wrap="square" lIns="91425" tIns="91425" rIns="91425" bIns="91425" anchor="t" anchorCtr="0">
            <a:noAutofit/>
          </a:bodyPr>
          <a:lstStyle/>
          <a:p>
            <a:pPr marL="12700" marR="0" lvl="0" indent="0" algn="ctr" rtl="0">
              <a:lnSpc>
                <a:spcPct val="102500"/>
              </a:lnSpc>
              <a:spcBef>
                <a:spcPts val="0"/>
              </a:spcBef>
              <a:spcAft>
                <a:spcPts val="0"/>
              </a:spcAft>
              <a:buClr>
                <a:srgbClr val="000000"/>
              </a:buClr>
              <a:buSzPts val="700"/>
              <a:buFont typeface="Arial"/>
              <a:buNone/>
            </a:pPr>
            <a:r>
              <a:rPr lang="en" sz="700" b="1" i="0" u="none" strike="noStrike" cap="none">
                <a:solidFill>
                  <a:srgbClr val="434343"/>
                </a:solidFill>
                <a:latin typeface="Nunito"/>
                <a:ea typeface="Nunito"/>
                <a:cs typeface="Nunito"/>
                <a:sym typeface="Nunito"/>
              </a:rPr>
              <a:t>Proprietary content. © Great Learning. All Rights Reserved. Unauthorized use or distribution prohibited.</a:t>
            </a:r>
            <a:endParaRPr sz="700" b="1" i="0" u="none" strike="noStrike" cap="none">
              <a:solidFill>
                <a:srgbClr val="434343"/>
              </a:solidFill>
              <a:latin typeface="Nunito"/>
              <a:ea typeface="Nunito"/>
              <a:cs typeface="Nunito"/>
              <a:sym typeface="Nunito"/>
            </a:endParaRPr>
          </a:p>
        </p:txBody>
      </p:sp>
      <p:sp>
        <p:nvSpPr>
          <p:cNvPr id="9" name="Google Shape;9;ge1a9588eba_0_0"/>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pic>
        <p:nvPicPr>
          <p:cNvPr id="10" name="Google Shape;10;ge1a9588eba_0_0"/>
          <p:cNvPicPr preferRelativeResize="0"/>
          <p:nvPr/>
        </p:nvPicPr>
        <p:blipFill rotWithShape="1">
          <a:blip r:embed="rId12">
            <a:alphaModFix/>
          </a:blip>
          <a:srcRect/>
          <a:stretch/>
        </p:blipFill>
        <p:spPr>
          <a:xfrm>
            <a:off x="7669500" y="68264"/>
            <a:ext cx="1395476" cy="572701"/>
          </a:xfrm>
          <a:prstGeom prst="rect">
            <a:avLst/>
          </a:prstGeom>
          <a:noFill/>
          <a:ln>
            <a:noFill/>
          </a:ln>
        </p:spPr>
      </p:pic>
      <p:grpSp>
        <p:nvGrpSpPr>
          <p:cNvPr id="11" name="Google Shape;11;ge1a9588eba_0_0"/>
          <p:cNvGrpSpPr/>
          <p:nvPr/>
        </p:nvGrpSpPr>
        <p:grpSpPr>
          <a:xfrm>
            <a:off x="6593" y="10"/>
            <a:ext cx="175500" cy="709221"/>
            <a:chOff x="6593" y="10"/>
            <a:chExt cx="175500" cy="709221"/>
          </a:xfrm>
        </p:grpSpPr>
        <p:sp>
          <p:nvSpPr>
            <p:cNvPr id="12" name="Google Shape;12;ge1a9588eba_0_0"/>
            <p:cNvSpPr/>
            <p:nvPr/>
          </p:nvSpPr>
          <p:spPr>
            <a:xfrm>
              <a:off x="6593" y="10"/>
              <a:ext cx="175500" cy="355500"/>
            </a:xfrm>
            <a:prstGeom prst="rect">
              <a:avLst/>
            </a:prstGeom>
            <a:solidFill>
              <a:srgbClr val="0E39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ge1a9588eba_0_0"/>
            <p:cNvSpPr/>
            <p:nvPr/>
          </p:nvSpPr>
          <p:spPr>
            <a:xfrm>
              <a:off x="6593" y="353731"/>
              <a:ext cx="175500" cy="355500"/>
            </a:xfrm>
            <a:prstGeom prst="rect">
              <a:avLst/>
            </a:prstGeom>
            <a:solidFill>
              <a:srgbClr val="1974D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3"/>
        <p:cNvGrpSpPr/>
        <p:nvPr/>
      </p:nvGrpSpPr>
      <p:grpSpPr>
        <a:xfrm>
          <a:off x="0" y="0"/>
          <a:ext cx="0" cy="0"/>
          <a:chOff x="0" y="0"/>
          <a:chExt cx="0" cy="0"/>
        </a:xfrm>
      </p:grpSpPr>
      <p:sp>
        <p:nvSpPr>
          <p:cNvPr id="54" name="Google Shape;54;g10ee00f67ea_0_62"/>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434343"/>
              </a:buClr>
              <a:buSzPts val="2200"/>
              <a:buFont typeface="Nunito"/>
              <a:buNone/>
              <a:defRPr sz="2200" b="1" i="0" u="none" strike="noStrike" cap="none">
                <a:solidFill>
                  <a:srgbClr val="434343"/>
                </a:solidFill>
                <a:latin typeface="Nunito"/>
                <a:ea typeface="Nunito"/>
                <a:cs typeface="Nunito"/>
                <a:sym typeface="Nunito"/>
              </a:defRPr>
            </a:lvl1pPr>
            <a:lvl2pPr marR="0" lvl="1"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2pPr>
            <a:lvl3pPr marR="0" lvl="2"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3pPr>
            <a:lvl4pPr marR="0" lvl="3"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4pPr>
            <a:lvl5pPr marR="0" lvl="4"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5pPr>
            <a:lvl6pPr marR="0" lvl="5"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6pPr>
            <a:lvl7pPr marR="0" lvl="6"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7pPr>
            <a:lvl8pPr marR="0" lvl="7"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8pPr>
            <a:lvl9pPr marR="0" lvl="8"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9pPr>
          </a:lstStyle>
          <a:p>
            <a:endParaRPr/>
          </a:p>
        </p:txBody>
      </p:sp>
      <p:sp>
        <p:nvSpPr>
          <p:cNvPr id="55" name="Google Shape;55;g10ee00f67ea_0_62"/>
          <p:cNvSpPr txBox="1">
            <a:spLocks noGrp="1"/>
          </p:cNvSpPr>
          <p:nvPr>
            <p:ph type="body" idx="1"/>
          </p:nvPr>
        </p:nvSpPr>
        <p:spPr>
          <a:xfrm>
            <a:off x="311700" y="861075"/>
            <a:ext cx="8520600" cy="3416400"/>
          </a:xfrm>
          <a:prstGeom prst="rect">
            <a:avLst/>
          </a:prstGeom>
          <a:noFill/>
          <a:ln>
            <a:noFill/>
          </a:ln>
        </p:spPr>
        <p:txBody>
          <a:bodyPr spcFirstLastPara="1" wrap="square" lIns="91425" tIns="91425" rIns="91425" bIns="91425" anchor="t" anchorCtr="0">
            <a:noAutofit/>
          </a:bodyPr>
          <a:lstStyle>
            <a:lvl1pPr marL="457200" marR="0" lvl="0" indent="-323850" algn="l" rtl="0">
              <a:lnSpc>
                <a:spcPct val="115000"/>
              </a:lnSpc>
              <a:spcBef>
                <a:spcPts val="0"/>
              </a:spcBef>
              <a:spcAft>
                <a:spcPts val="0"/>
              </a:spcAft>
              <a:buClr>
                <a:schemeClr val="dk2"/>
              </a:buClr>
              <a:buSzPts val="1500"/>
              <a:buFont typeface="Nunito"/>
              <a:buChar char="●"/>
              <a:defRPr sz="1500" b="0" i="0" u="none" strike="noStrike" cap="none">
                <a:solidFill>
                  <a:schemeClr val="dk2"/>
                </a:solidFill>
                <a:latin typeface="Nunito"/>
                <a:ea typeface="Nunito"/>
                <a:cs typeface="Nunito"/>
                <a:sym typeface="Nunito"/>
              </a:defRPr>
            </a:lvl1pPr>
            <a:lvl2pPr marL="914400" marR="0" lvl="1" indent="-311150" algn="l" rtl="0">
              <a:lnSpc>
                <a:spcPct val="115000"/>
              </a:lnSpc>
              <a:spcBef>
                <a:spcPts val="160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2pPr>
            <a:lvl3pPr marL="1371600" marR="0" lvl="2" indent="-304800" algn="l" rtl="0">
              <a:lnSpc>
                <a:spcPct val="115000"/>
              </a:lnSpc>
              <a:spcBef>
                <a:spcPts val="1600"/>
              </a:spcBef>
              <a:spcAft>
                <a:spcPts val="0"/>
              </a:spcAft>
              <a:buClr>
                <a:schemeClr val="dk2"/>
              </a:buClr>
              <a:buSzPts val="1200"/>
              <a:buFont typeface="Nunito"/>
              <a:buChar char="■"/>
              <a:defRPr sz="12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2100" algn="l" rtl="0">
              <a:lnSpc>
                <a:spcPct val="115000"/>
              </a:lnSpc>
              <a:spcBef>
                <a:spcPts val="1600"/>
              </a:spcBef>
              <a:spcAft>
                <a:spcPts val="0"/>
              </a:spcAft>
              <a:buClr>
                <a:schemeClr val="dk2"/>
              </a:buClr>
              <a:buSzPts val="1000"/>
              <a:buFont typeface="Nunito"/>
              <a:buChar char="○"/>
              <a:defRPr sz="1000" b="0" i="0" u="none" strike="noStrike" cap="none">
                <a:solidFill>
                  <a:schemeClr val="dk2"/>
                </a:solidFill>
                <a:latin typeface="Nunito"/>
                <a:ea typeface="Nunito"/>
                <a:cs typeface="Nunito"/>
                <a:sym typeface="Nunito"/>
              </a:defRPr>
            </a:lvl5pPr>
            <a:lvl6pPr marL="2743200" marR="0" lvl="5" indent="-285750" algn="l" rtl="0">
              <a:lnSpc>
                <a:spcPct val="115000"/>
              </a:lnSpc>
              <a:spcBef>
                <a:spcPts val="1600"/>
              </a:spcBef>
              <a:spcAft>
                <a:spcPts val="0"/>
              </a:spcAft>
              <a:buClr>
                <a:schemeClr val="dk2"/>
              </a:buClr>
              <a:buSzPts val="900"/>
              <a:buFont typeface="Nunito"/>
              <a:buChar char="■"/>
              <a:defRPr sz="900" b="0" i="0" u="none" strike="noStrike" cap="none">
                <a:solidFill>
                  <a:schemeClr val="dk2"/>
                </a:solidFill>
                <a:latin typeface="Nunito"/>
                <a:ea typeface="Nunito"/>
                <a:cs typeface="Nunito"/>
                <a:sym typeface="Nunito"/>
              </a:defRPr>
            </a:lvl6pPr>
            <a:lvl7pPr marL="3200400" marR="0" lvl="6" indent="-279400" algn="l" rtl="0">
              <a:lnSpc>
                <a:spcPct val="115000"/>
              </a:lnSpc>
              <a:spcBef>
                <a:spcPts val="1600"/>
              </a:spcBef>
              <a:spcAft>
                <a:spcPts val="0"/>
              </a:spcAft>
              <a:buClr>
                <a:schemeClr val="dk2"/>
              </a:buClr>
              <a:buSzPts val="800"/>
              <a:buFont typeface="Nunito"/>
              <a:buChar char="●"/>
              <a:defRPr sz="800" b="0" i="0" u="none" strike="noStrike" cap="none">
                <a:solidFill>
                  <a:schemeClr val="dk2"/>
                </a:solidFill>
                <a:latin typeface="Nunito"/>
                <a:ea typeface="Nunito"/>
                <a:cs typeface="Nunito"/>
                <a:sym typeface="Nunito"/>
              </a:defRPr>
            </a:lvl7pPr>
            <a:lvl8pPr marL="3657600" marR="0" lvl="7" indent="-273050" algn="l" rtl="0">
              <a:lnSpc>
                <a:spcPct val="115000"/>
              </a:lnSpc>
              <a:spcBef>
                <a:spcPts val="1600"/>
              </a:spcBef>
              <a:spcAft>
                <a:spcPts val="0"/>
              </a:spcAft>
              <a:buClr>
                <a:schemeClr val="dk2"/>
              </a:buClr>
              <a:buSzPts val="700"/>
              <a:buFont typeface="Nunito"/>
              <a:buChar char="○"/>
              <a:defRPr sz="700" b="0" i="0" u="none" strike="noStrike" cap="none">
                <a:solidFill>
                  <a:schemeClr val="dk2"/>
                </a:solidFill>
                <a:latin typeface="Nunito"/>
                <a:ea typeface="Nunito"/>
                <a:cs typeface="Nunito"/>
                <a:sym typeface="Nunito"/>
              </a:defRPr>
            </a:lvl8pPr>
            <a:lvl9pPr marL="4114800" marR="0" lvl="8" indent="-266700" algn="l" rtl="0">
              <a:lnSpc>
                <a:spcPct val="115000"/>
              </a:lnSpc>
              <a:spcBef>
                <a:spcPts val="1600"/>
              </a:spcBef>
              <a:spcAft>
                <a:spcPts val="1600"/>
              </a:spcAft>
              <a:buClr>
                <a:schemeClr val="dk2"/>
              </a:buClr>
              <a:buSzPts val="600"/>
              <a:buFont typeface="Nunito"/>
              <a:buChar char="■"/>
              <a:defRPr sz="600" b="0" i="0" u="none" strike="noStrike" cap="none">
                <a:solidFill>
                  <a:schemeClr val="dk2"/>
                </a:solidFill>
                <a:latin typeface="Nunito"/>
                <a:ea typeface="Nunito"/>
                <a:cs typeface="Nunito"/>
                <a:sym typeface="Nunito"/>
              </a:defRPr>
            </a:lvl9pPr>
          </a:lstStyle>
          <a:p>
            <a:endParaRPr/>
          </a:p>
        </p:txBody>
      </p:sp>
      <p:sp>
        <p:nvSpPr>
          <p:cNvPr id="56" name="Google Shape;56;g10ee00f67ea_0_62"/>
          <p:cNvSpPr txBox="1"/>
          <p:nvPr/>
        </p:nvSpPr>
        <p:spPr>
          <a:xfrm>
            <a:off x="2234400" y="4917657"/>
            <a:ext cx="4675200" cy="275700"/>
          </a:xfrm>
          <a:prstGeom prst="rect">
            <a:avLst/>
          </a:prstGeom>
          <a:noFill/>
          <a:ln>
            <a:noFill/>
          </a:ln>
        </p:spPr>
        <p:txBody>
          <a:bodyPr spcFirstLastPara="1" wrap="square" lIns="91425" tIns="91425" rIns="91425" bIns="91425" anchor="t" anchorCtr="0">
            <a:noAutofit/>
          </a:bodyPr>
          <a:lstStyle/>
          <a:p>
            <a:pPr marL="12700" marR="0" lvl="0" indent="0" algn="ctr" rtl="0">
              <a:lnSpc>
                <a:spcPct val="102500"/>
              </a:lnSpc>
              <a:spcBef>
                <a:spcPts val="0"/>
              </a:spcBef>
              <a:spcAft>
                <a:spcPts val="0"/>
              </a:spcAft>
              <a:buClr>
                <a:srgbClr val="000000"/>
              </a:buClr>
              <a:buSzPts val="700"/>
              <a:buFont typeface="Arial"/>
              <a:buNone/>
            </a:pPr>
            <a:r>
              <a:rPr lang="en" sz="700" b="1" i="0" u="none" strike="noStrike" cap="none">
                <a:solidFill>
                  <a:srgbClr val="434343"/>
                </a:solidFill>
                <a:latin typeface="Nunito"/>
                <a:ea typeface="Nunito"/>
                <a:cs typeface="Nunito"/>
                <a:sym typeface="Nunito"/>
              </a:rPr>
              <a:t>Proprietary content. © Great Learning. All Rights Reserved. Unauthorized use or distribution prohibited.</a:t>
            </a:r>
            <a:endParaRPr sz="700" b="1" i="0" u="none" strike="noStrike" cap="none">
              <a:solidFill>
                <a:srgbClr val="434343"/>
              </a:solidFill>
              <a:latin typeface="Nunito"/>
              <a:ea typeface="Nunito"/>
              <a:cs typeface="Nunito"/>
              <a:sym typeface="Nunito"/>
            </a:endParaRPr>
          </a:p>
        </p:txBody>
      </p:sp>
      <p:sp>
        <p:nvSpPr>
          <p:cNvPr id="57" name="Google Shape;57;g10ee00f67ea_0_62"/>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pic>
        <p:nvPicPr>
          <p:cNvPr id="58" name="Google Shape;58;g10ee00f67ea_0_62"/>
          <p:cNvPicPr preferRelativeResize="0"/>
          <p:nvPr/>
        </p:nvPicPr>
        <p:blipFill rotWithShape="1">
          <a:blip r:embed="rId12">
            <a:alphaModFix/>
          </a:blip>
          <a:srcRect/>
          <a:stretch/>
        </p:blipFill>
        <p:spPr>
          <a:xfrm>
            <a:off x="7669500" y="68264"/>
            <a:ext cx="1395476" cy="572701"/>
          </a:xfrm>
          <a:prstGeom prst="rect">
            <a:avLst/>
          </a:prstGeom>
          <a:noFill/>
          <a:ln>
            <a:noFill/>
          </a:ln>
        </p:spPr>
      </p:pic>
      <p:grpSp>
        <p:nvGrpSpPr>
          <p:cNvPr id="59" name="Google Shape;59;g10ee00f67ea_0_62"/>
          <p:cNvGrpSpPr/>
          <p:nvPr/>
        </p:nvGrpSpPr>
        <p:grpSpPr>
          <a:xfrm>
            <a:off x="6593" y="10"/>
            <a:ext cx="175500" cy="709221"/>
            <a:chOff x="6593" y="10"/>
            <a:chExt cx="175500" cy="709221"/>
          </a:xfrm>
        </p:grpSpPr>
        <p:sp>
          <p:nvSpPr>
            <p:cNvPr id="60" name="Google Shape;60;g10ee00f67ea_0_62"/>
            <p:cNvSpPr/>
            <p:nvPr/>
          </p:nvSpPr>
          <p:spPr>
            <a:xfrm>
              <a:off x="6593" y="10"/>
              <a:ext cx="175500" cy="355500"/>
            </a:xfrm>
            <a:prstGeom prst="rect">
              <a:avLst/>
            </a:prstGeom>
            <a:solidFill>
              <a:srgbClr val="0E39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g10ee00f67ea_0_62"/>
            <p:cNvSpPr/>
            <p:nvPr/>
          </p:nvSpPr>
          <p:spPr>
            <a:xfrm>
              <a:off x="6593" y="353731"/>
              <a:ext cx="175500" cy="355500"/>
            </a:xfrm>
            <a:prstGeom prst="rect">
              <a:avLst/>
            </a:prstGeom>
            <a:solidFill>
              <a:srgbClr val="1974D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mc:AlternateContent xmlns:mc="http://schemas.openxmlformats.org/markup-compatibility/2006" xmlns:p14="http://schemas.microsoft.com/office/powerpoint/2010/main">
    <mc:Choice Requires="p14">
      <p:transition p14:dur="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9.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
          <p:cNvSpPr txBox="1">
            <a:spLocks noGrp="1"/>
          </p:cNvSpPr>
          <p:nvPr>
            <p:ph type="ctrTitle"/>
          </p:nvPr>
        </p:nvSpPr>
        <p:spPr>
          <a:xfrm>
            <a:off x="1158150" y="759125"/>
            <a:ext cx="7804695" cy="1234625"/>
          </a:xfrm>
          <a:prstGeom prst="rect">
            <a:avLst/>
          </a:prstGeom>
          <a:noFill/>
          <a:ln>
            <a:noFill/>
          </a:ln>
        </p:spPr>
        <p:txBody>
          <a:bodyPr spcFirstLastPara="1" wrap="square" lIns="91425" tIns="91425" rIns="91425" bIns="91425" anchor="b" anchorCtr="0">
            <a:noAutofit/>
          </a:bodyPr>
          <a:lstStyle/>
          <a:p>
            <a:r>
              <a:rPr lang="en-US" sz="3600" dirty="0"/>
              <a:t>INN Hotels Booking Cancellation Prediction</a:t>
            </a:r>
          </a:p>
        </p:txBody>
      </p:sp>
      <p:sp>
        <p:nvSpPr>
          <p:cNvPr id="106" name="Google Shape;106;p1"/>
          <p:cNvSpPr txBox="1">
            <a:spLocks noGrp="1"/>
          </p:cNvSpPr>
          <p:nvPr>
            <p:ph type="ctrTitle"/>
          </p:nvPr>
        </p:nvSpPr>
        <p:spPr>
          <a:xfrm>
            <a:off x="1153000" y="2038575"/>
            <a:ext cx="6827700" cy="498300"/>
          </a:xfrm>
          <a:prstGeom prst="rect">
            <a:avLst/>
          </a:prstGeom>
          <a:noFill/>
          <a:ln>
            <a:noFill/>
          </a:ln>
        </p:spPr>
        <p:txBody>
          <a:bodyPr spcFirstLastPara="1" wrap="square" lIns="91425" tIns="91425" rIns="91425" bIns="91425" anchor="b" anchorCtr="0">
            <a:noAutofit/>
          </a:bodyPr>
          <a:lstStyle/>
          <a:p>
            <a:r>
              <a:rPr lang="en-US" sz="3000" b="0" dirty="0"/>
              <a:t>PGP-DSBA _ INN Hotels Project</a:t>
            </a:r>
            <a:endParaRPr sz="3000" b="0" dirty="0"/>
          </a:p>
        </p:txBody>
      </p:sp>
      <p:sp>
        <p:nvSpPr>
          <p:cNvPr id="107" name="Google Shape;107;p1"/>
          <p:cNvSpPr txBox="1">
            <a:spLocks noGrp="1"/>
          </p:cNvSpPr>
          <p:nvPr>
            <p:ph type="ctrTitle"/>
          </p:nvPr>
        </p:nvSpPr>
        <p:spPr>
          <a:xfrm>
            <a:off x="1153000" y="2429300"/>
            <a:ext cx="6827700" cy="498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800"/>
              <a:buNone/>
            </a:pPr>
            <a:r>
              <a:rPr lang="en" sz="1600" b="0" dirty="0"/>
              <a:t>December 15, 2023</a:t>
            </a:r>
            <a:endParaRPr sz="1600" b="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18888"/>
            <a:ext cx="8629800" cy="572700"/>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EDA Results: Univariate Analysis: Price Per Room</a:t>
            </a:r>
            <a:endParaRPr dirty="0">
              <a:solidFill>
                <a:srgbClr val="1974D2"/>
              </a:solidFill>
            </a:endParaRPr>
          </a:p>
        </p:txBody>
      </p:sp>
      <p:sp>
        <p:nvSpPr>
          <p:cNvPr id="131" name="Google Shape;131;g10e9006cb6c_1_7"/>
          <p:cNvSpPr txBox="1">
            <a:spLocks noGrp="1"/>
          </p:cNvSpPr>
          <p:nvPr>
            <p:ph type="body" idx="1"/>
          </p:nvPr>
        </p:nvSpPr>
        <p:spPr>
          <a:xfrm>
            <a:off x="5879805" y="1191584"/>
            <a:ext cx="2952544" cy="3476109"/>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000000"/>
              </a:buClr>
              <a:buSzPts val="1400"/>
              <a:buChar char="●"/>
            </a:pPr>
            <a:r>
              <a:rPr lang="en-US" sz="1200" dirty="0">
                <a:solidFill>
                  <a:srgbClr val="000000"/>
                </a:solidFill>
              </a:rPr>
              <a:t>The average price per room is right-skewed with several outliers on both side of the distribution; a significant number (over 500) of free or very low-priced bookings</a:t>
            </a:r>
          </a:p>
          <a:p>
            <a:pPr marL="457200" lvl="0" indent="-317500" algn="l" rtl="0">
              <a:lnSpc>
                <a:spcPct val="115000"/>
              </a:lnSpc>
              <a:spcBef>
                <a:spcPts val="0"/>
              </a:spcBef>
              <a:spcAft>
                <a:spcPts val="0"/>
              </a:spcAft>
              <a:buClr>
                <a:srgbClr val="000000"/>
              </a:buClr>
              <a:buSzPts val="1400"/>
              <a:buChar char="●"/>
            </a:pPr>
            <a:r>
              <a:rPr lang="en-US" sz="1200" dirty="0">
                <a:solidFill>
                  <a:srgbClr val="000000"/>
                </a:solidFill>
              </a:rPr>
              <a:t>The distribution is quasi-normal for the most part and the median is about 100 euros, slightly lower than the average</a:t>
            </a:r>
          </a:p>
        </p:txBody>
      </p:sp>
      <p:sp>
        <p:nvSpPr>
          <p:cNvPr id="132" name="Google Shape;132;g10e9006cb6c_1_7"/>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data background check</a:t>
            </a:r>
            <a:endParaRPr sz="1200" b="0" i="1" u="none" strike="noStrike" cap="none" dirty="0">
              <a:solidFill>
                <a:srgbClr val="666666"/>
              </a:solidFill>
              <a:latin typeface="Nunito"/>
              <a:ea typeface="Nunito"/>
              <a:cs typeface="Nunito"/>
              <a:sym typeface="Nunito"/>
            </a:endParaRPr>
          </a:p>
        </p:txBody>
      </p:sp>
      <p:pic>
        <p:nvPicPr>
          <p:cNvPr id="17410" name="Picture 2">
            <a:extLst>
              <a:ext uri="{FF2B5EF4-FFF2-40B4-BE49-F238E27FC236}">
                <a16:creationId xmlns:a16="http://schemas.microsoft.com/office/drawing/2014/main" id="{90C39F41-CCE7-266B-C5F8-F6FD27B2C5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49" y="1191584"/>
            <a:ext cx="5677255" cy="3476109"/>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4794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18888"/>
            <a:ext cx="8629800" cy="720814"/>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EDA Results: Univariate Analysis: Previous Booking Cancellations</a:t>
            </a:r>
            <a:endParaRPr dirty="0">
              <a:solidFill>
                <a:srgbClr val="1974D2"/>
              </a:solidFill>
            </a:endParaRPr>
          </a:p>
        </p:txBody>
      </p:sp>
      <p:sp>
        <p:nvSpPr>
          <p:cNvPr id="131" name="Google Shape;131;g10e9006cb6c_1_7"/>
          <p:cNvSpPr txBox="1">
            <a:spLocks noGrp="1"/>
          </p:cNvSpPr>
          <p:nvPr>
            <p:ph type="body" idx="1"/>
          </p:nvPr>
        </p:nvSpPr>
        <p:spPr>
          <a:xfrm>
            <a:off x="5879805" y="1339702"/>
            <a:ext cx="2952544" cy="3327991"/>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000000"/>
              </a:buClr>
              <a:buSzPts val="1400"/>
              <a:buChar char="●"/>
            </a:pPr>
            <a:r>
              <a:rPr lang="en-US" sz="1200" dirty="0">
                <a:solidFill>
                  <a:srgbClr val="000000"/>
                </a:solidFill>
              </a:rPr>
              <a:t>Almost all the clients surveyed had little or no previous cancellations</a:t>
            </a:r>
          </a:p>
          <a:p>
            <a:pPr marL="457200" lvl="0" indent="-317500" algn="l" rtl="0">
              <a:lnSpc>
                <a:spcPct val="115000"/>
              </a:lnSpc>
              <a:spcBef>
                <a:spcPts val="0"/>
              </a:spcBef>
              <a:spcAft>
                <a:spcPts val="0"/>
              </a:spcAft>
              <a:buClr>
                <a:srgbClr val="000000"/>
              </a:buClr>
              <a:buSzPts val="1400"/>
              <a:buChar char="●"/>
            </a:pPr>
            <a:r>
              <a:rPr lang="en-US" sz="1200" dirty="0">
                <a:solidFill>
                  <a:srgbClr val="000000"/>
                </a:solidFill>
              </a:rPr>
              <a:t>The number of previous cancellations is right-skewed</a:t>
            </a:r>
          </a:p>
        </p:txBody>
      </p:sp>
      <p:sp>
        <p:nvSpPr>
          <p:cNvPr id="132" name="Google Shape;132;g10e9006cb6c_1_7"/>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data background check</a:t>
            </a:r>
            <a:endParaRPr sz="1200" b="0" i="1" u="none" strike="noStrike" cap="none" dirty="0">
              <a:solidFill>
                <a:srgbClr val="666666"/>
              </a:solidFill>
              <a:latin typeface="Nunito"/>
              <a:ea typeface="Nunito"/>
              <a:cs typeface="Nunito"/>
              <a:sym typeface="Nunito"/>
            </a:endParaRPr>
          </a:p>
        </p:txBody>
      </p:sp>
      <p:pic>
        <p:nvPicPr>
          <p:cNvPr id="19458" name="Picture 2">
            <a:extLst>
              <a:ext uri="{FF2B5EF4-FFF2-40B4-BE49-F238E27FC236}">
                <a16:creationId xmlns:a16="http://schemas.microsoft.com/office/drawing/2014/main" id="{1536FB64-DE52-17C2-3F59-F572A98F1A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49" y="1339702"/>
            <a:ext cx="5677255" cy="332799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6739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18888"/>
            <a:ext cx="8629800" cy="720814"/>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EDA Results: Univariate Analysis: Previous Booking Not Cancelled</a:t>
            </a:r>
            <a:endParaRPr dirty="0">
              <a:solidFill>
                <a:srgbClr val="1974D2"/>
              </a:solidFill>
            </a:endParaRPr>
          </a:p>
        </p:txBody>
      </p:sp>
      <p:sp>
        <p:nvSpPr>
          <p:cNvPr id="131" name="Google Shape;131;g10e9006cb6c_1_7"/>
          <p:cNvSpPr txBox="1">
            <a:spLocks noGrp="1"/>
          </p:cNvSpPr>
          <p:nvPr>
            <p:ph type="body" idx="1"/>
          </p:nvPr>
        </p:nvSpPr>
        <p:spPr>
          <a:xfrm>
            <a:off x="5879805" y="1339702"/>
            <a:ext cx="2952544" cy="3327991"/>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000000"/>
              </a:buClr>
              <a:buSzPts val="1400"/>
              <a:buChar char="●"/>
            </a:pPr>
            <a:r>
              <a:rPr lang="en-US" sz="1200" dirty="0">
                <a:solidFill>
                  <a:srgbClr val="000000"/>
                </a:solidFill>
              </a:rPr>
              <a:t>The large majority of clients also have little or no previous bookings not cancelled, indicating that most of the bookings were made by new clients</a:t>
            </a:r>
          </a:p>
          <a:p>
            <a:pPr marL="457200" lvl="0" indent="-317500" algn="l" rtl="0">
              <a:lnSpc>
                <a:spcPct val="115000"/>
              </a:lnSpc>
              <a:spcBef>
                <a:spcPts val="0"/>
              </a:spcBef>
              <a:spcAft>
                <a:spcPts val="0"/>
              </a:spcAft>
              <a:buClr>
                <a:srgbClr val="000000"/>
              </a:buClr>
              <a:buSzPts val="1400"/>
              <a:buChar char="●"/>
            </a:pPr>
            <a:r>
              <a:rPr lang="en-US" sz="1200" dirty="0">
                <a:solidFill>
                  <a:srgbClr val="000000"/>
                </a:solidFill>
              </a:rPr>
              <a:t>The number of previous bookings not cancelled is also right-skewed</a:t>
            </a:r>
          </a:p>
        </p:txBody>
      </p:sp>
      <p:sp>
        <p:nvSpPr>
          <p:cNvPr id="132" name="Google Shape;132;g10e9006cb6c_1_7"/>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data background check</a:t>
            </a:r>
            <a:endParaRPr sz="1200" b="0" i="1" u="none" strike="noStrike" cap="none" dirty="0">
              <a:solidFill>
                <a:srgbClr val="666666"/>
              </a:solidFill>
              <a:latin typeface="Nunito"/>
              <a:ea typeface="Nunito"/>
              <a:cs typeface="Nunito"/>
              <a:sym typeface="Nunito"/>
            </a:endParaRPr>
          </a:p>
        </p:txBody>
      </p:sp>
      <p:pic>
        <p:nvPicPr>
          <p:cNvPr id="21506" name="Picture 2">
            <a:extLst>
              <a:ext uri="{FF2B5EF4-FFF2-40B4-BE49-F238E27FC236}">
                <a16:creationId xmlns:a16="http://schemas.microsoft.com/office/drawing/2014/main" id="{785218F7-C973-791E-7B23-793CD438F0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49" y="1339702"/>
            <a:ext cx="5677255" cy="332799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635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18888"/>
            <a:ext cx="8629800" cy="450432"/>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EDA Results: Univariate Analysis: Number of Adults</a:t>
            </a:r>
            <a:endParaRPr dirty="0">
              <a:solidFill>
                <a:srgbClr val="1974D2"/>
              </a:solidFill>
            </a:endParaRPr>
          </a:p>
        </p:txBody>
      </p:sp>
      <p:sp>
        <p:nvSpPr>
          <p:cNvPr id="131" name="Google Shape;131;g10e9006cb6c_1_7"/>
          <p:cNvSpPr txBox="1">
            <a:spLocks noGrp="1"/>
          </p:cNvSpPr>
          <p:nvPr>
            <p:ph type="body" idx="1"/>
          </p:nvPr>
        </p:nvSpPr>
        <p:spPr>
          <a:xfrm>
            <a:off x="5879805" y="1069320"/>
            <a:ext cx="2952544" cy="3598373"/>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000000"/>
              </a:buClr>
              <a:buSzPts val="1400"/>
              <a:buChar char="●"/>
            </a:pPr>
            <a:r>
              <a:rPr lang="en-US" sz="1200" dirty="0">
                <a:solidFill>
                  <a:srgbClr val="000000"/>
                </a:solidFill>
              </a:rPr>
              <a:t>We have confirmation that the majority (72%) of bookings were made by adult couples</a:t>
            </a:r>
          </a:p>
          <a:p>
            <a:pPr marL="457200" lvl="0" indent="-317500" algn="l" rtl="0">
              <a:lnSpc>
                <a:spcPct val="115000"/>
              </a:lnSpc>
              <a:spcBef>
                <a:spcPts val="0"/>
              </a:spcBef>
              <a:spcAft>
                <a:spcPts val="0"/>
              </a:spcAft>
              <a:buClr>
                <a:srgbClr val="000000"/>
              </a:buClr>
              <a:buSzPts val="1400"/>
              <a:buChar char="●"/>
            </a:pPr>
            <a:r>
              <a:rPr lang="en-US" sz="1200" dirty="0">
                <a:solidFill>
                  <a:srgbClr val="000000"/>
                </a:solidFill>
              </a:rPr>
              <a:t>For about 21% of the bookings, single occupants were declared</a:t>
            </a:r>
          </a:p>
          <a:p>
            <a:pPr marL="457200" lvl="0" indent="-317500" algn="l" rtl="0">
              <a:lnSpc>
                <a:spcPct val="115000"/>
              </a:lnSpc>
              <a:spcBef>
                <a:spcPts val="0"/>
              </a:spcBef>
              <a:spcAft>
                <a:spcPts val="0"/>
              </a:spcAft>
              <a:buClr>
                <a:srgbClr val="000000"/>
              </a:buClr>
              <a:buSzPts val="1400"/>
              <a:buChar char="●"/>
            </a:pPr>
            <a:r>
              <a:rPr lang="en-US" sz="1200" dirty="0">
                <a:solidFill>
                  <a:srgbClr val="000000"/>
                </a:solidFill>
              </a:rPr>
              <a:t>A very small percentage (0.4%) of the bookings were made by non-adults (logically children) and a much smaller percentage registered 4 adults per booking</a:t>
            </a:r>
          </a:p>
        </p:txBody>
      </p:sp>
      <p:sp>
        <p:nvSpPr>
          <p:cNvPr id="132" name="Google Shape;132;g10e9006cb6c_1_7"/>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data background check</a:t>
            </a:r>
            <a:endParaRPr sz="1200" b="0" i="1" u="none" strike="noStrike" cap="none" dirty="0">
              <a:solidFill>
                <a:srgbClr val="666666"/>
              </a:solidFill>
              <a:latin typeface="Nunito"/>
              <a:ea typeface="Nunito"/>
              <a:cs typeface="Nunito"/>
              <a:sym typeface="Nunito"/>
            </a:endParaRPr>
          </a:p>
        </p:txBody>
      </p:sp>
      <p:pic>
        <p:nvPicPr>
          <p:cNvPr id="23554" name="Picture 2">
            <a:extLst>
              <a:ext uri="{FF2B5EF4-FFF2-40B4-BE49-F238E27FC236}">
                <a16:creationId xmlns:a16="http://schemas.microsoft.com/office/drawing/2014/main" id="{A94E7C13-E6F8-F8C5-9780-C2DA7006F7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50" y="1069320"/>
            <a:ext cx="5677255" cy="359837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2622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18888"/>
            <a:ext cx="8629800" cy="450432"/>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EDA Results: Univariate Analysis: Number of Children</a:t>
            </a:r>
            <a:endParaRPr dirty="0">
              <a:solidFill>
                <a:srgbClr val="1974D2"/>
              </a:solidFill>
            </a:endParaRPr>
          </a:p>
        </p:txBody>
      </p:sp>
      <p:sp>
        <p:nvSpPr>
          <p:cNvPr id="131" name="Google Shape;131;g10e9006cb6c_1_7"/>
          <p:cNvSpPr txBox="1">
            <a:spLocks noGrp="1"/>
          </p:cNvSpPr>
          <p:nvPr>
            <p:ph type="body" idx="1"/>
          </p:nvPr>
        </p:nvSpPr>
        <p:spPr>
          <a:xfrm>
            <a:off x="5879805" y="1069320"/>
            <a:ext cx="2952544" cy="3598373"/>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000000"/>
              </a:buClr>
              <a:buSzPts val="1400"/>
              <a:buChar char="●"/>
            </a:pPr>
            <a:r>
              <a:rPr lang="en-US" sz="1200" dirty="0">
                <a:solidFill>
                  <a:srgbClr val="000000"/>
                </a:solidFill>
              </a:rPr>
              <a:t>About 93% of the bookings registered no children</a:t>
            </a:r>
          </a:p>
          <a:p>
            <a:pPr marL="457200" lvl="0" indent="-317500" algn="l" rtl="0">
              <a:lnSpc>
                <a:spcPct val="115000"/>
              </a:lnSpc>
              <a:spcBef>
                <a:spcPts val="0"/>
              </a:spcBef>
              <a:spcAft>
                <a:spcPts val="0"/>
              </a:spcAft>
              <a:buClr>
                <a:srgbClr val="000000"/>
              </a:buClr>
              <a:buSzPts val="1400"/>
              <a:buChar char="●"/>
            </a:pPr>
            <a:r>
              <a:rPr lang="en-US" sz="1200" dirty="0">
                <a:solidFill>
                  <a:srgbClr val="000000"/>
                </a:solidFill>
              </a:rPr>
              <a:t>3 bookings (Close to 0%) registered 9 to 10 children</a:t>
            </a:r>
          </a:p>
        </p:txBody>
      </p:sp>
      <p:sp>
        <p:nvSpPr>
          <p:cNvPr id="132" name="Google Shape;132;g10e9006cb6c_1_7"/>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data background check</a:t>
            </a:r>
            <a:endParaRPr sz="1200" b="0" i="1" u="none" strike="noStrike" cap="none" dirty="0">
              <a:solidFill>
                <a:srgbClr val="666666"/>
              </a:solidFill>
              <a:latin typeface="Nunito"/>
              <a:ea typeface="Nunito"/>
              <a:cs typeface="Nunito"/>
              <a:sym typeface="Nunito"/>
            </a:endParaRPr>
          </a:p>
        </p:txBody>
      </p:sp>
      <p:pic>
        <p:nvPicPr>
          <p:cNvPr id="25602" name="Picture 2">
            <a:extLst>
              <a:ext uri="{FF2B5EF4-FFF2-40B4-BE49-F238E27FC236}">
                <a16:creationId xmlns:a16="http://schemas.microsoft.com/office/drawing/2014/main" id="{F9ECF525-6E1F-B072-C901-F90233A43F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50" y="1069320"/>
            <a:ext cx="5677255" cy="359837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5160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18888"/>
            <a:ext cx="8629800" cy="450432"/>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EDA Results: Univariate Analysis: Number of Week Nights</a:t>
            </a:r>
            <a:endParaRPr dirty="0">
              <a:solidFill>
                <a:srgbClr val="1974D2"/>
              </a:solidFill>
            </a:endParaRPr>
          </a:p>
        </p:txBody>
      </p:sp>
      <p:sp>
        <p:nvSpPr>
          <p:cNvPr id="131" name="Google Shape;131;g10e9006cb6c_1_7"/>
          <p:cNvSpPr txBox="1">
            <a:spLocks noGrp="1"/>
          </p:cNvSpPr>
          <p:nvPr>
            <p:ph type="body" idx="1"/>
          </p:nvPr>
        </p:nvSpPr>
        <p:spPr>
          <a:xfrm>
            <a:off x="5879805" y="1069320"/>
            <a:ext cx="2952544" cy="3598373"/>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000000"/>
              </a:buClr>
              <a:buSzPts val="1400"/>
              <a:buChar char="●"/>
            </a:pPr>
            <a:r>
              <a:rPr lang="en-US" sz="1200" dirty="0">
                <a:solidFill>
                  <a:srgbClr val="000000"/>
                </a:solidFill>
              </a:rPr>
              <a:t>The greatest (32%) of week nights registered per booking is 2, followed by 1 (26%), suggesting that most of the bookings were made for short stays</a:t>
            </a:r>
          </a:p>
          <a:p>
            <a:pPr marL="457200" lvl="0" indent="-317500" algn="l" rtl="0">
              <a:lnSpc>
                <a:spcPct val="115000"/>
              </a:lnSpc>
              <a:spcBef>
                <a:spcPts val="0"/>
              </a:spcBef>
              <a:spcAft>
                <a:spcPts val="0"/>
              </a:spcAft>
              <a:buClr>
                <a:srgbClr val="000000"/>
              </a:buClr>
              <a:buSzPts val="1400"/>
              <a:buChar char="●"/>
            </a:pPr>
            <a:r>
              <a:rPr lang="en-US" sz="1200" dirty="0">
                <a:solidFill>
                  <a:srgbClr val="000000"/>
                </a:solidFill>
              </a:rPr>
              <a:t>About 0% of the bookings registered above 10 week nights</a:t>
            </a:r>
          </a:p>
        </p:txBody>
      </p:sp>
      <p:sp>
        <p:nvSpPr>
          <p:cNvPr id="132" name="Google Shape;132;g10e9006cb6c_1_7"/>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data background check</a:t>
            </a:r>
            <a:endParaRPr sz="1200" b="0" i="1" u="none" strike="noStrike" cap="none" dirty="0">
              <a:solidFill>
                <a:srgbClr val="666666"/>
              </a:solidFill>
              <a:latin typeface="Nunito"/>
              <a:ea typeface="Nunito"/>
              <a:cs typeface="Nunito"/>
              <a:sym typeface="Nunito"/>
            </a:endParaRPr>
          </a:p>
        </p:txBody>
      </p:sp>
      <p:pic>
        <p:nvPicPr>
          <p:cNvPr id="27650" name="Picture 2">
            <a:extLst>
              <a:ext uri="{FF2B5EF4-FFF2-40B4-BE49-F238E27FC236}">
                <a16:creationId xmlns:a16="http://schemas.microsoft.com/office/drawing/2014/main" id="{760CFF97-4DD8-631B-00B9-3F8CC5B2BA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50" y="1069319"/>
            <a:ext cx="5677254" cy="359837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569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18888"/>
            <a:ext cx="8629800" cy="450432"/>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EDA Results: Univariate Analysis: Number of Weekend Nights</a:t>
            </a:r>
            <a:endParaRPr dirty="0">
              <a:solidFill>
                <a:srgbClr val="1974D2"/>
              </a:solidFill>
            </a:endParaRPr>
          </a:p>
        </p:txBody>
      </p:sp>
      <p:sp>
        <p:nvSpPr>
          <p:cNvPr id="131" name="Google Shape;131;g10e9006cb6c_1_7"/>
          <p:cNvSpPr txBox="1">
            <a:spLocks noGrp="1"/>
          </p:cNvSpPr>
          <p:nvPr>
            <p:ph type="body" idx="1"/>
          </p:nvPr>
        </p:nvSpPr>
        <p:spPr>
          <a:xfrm>
            <a:off x="5879805" y="1069320"/>
            <a:ext cx="2952544" cy="3598373"/>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000000"/>
              </a:buClr>
              <a:buSzPts val="1400"/>
              <a:buChar char="●"/>
            </a:pPr>
            <a:r>
              <a:rPr lang="en-US" sz="1200" dirty="0">
                <a:solidFill>
                  <a:srgbClr val="000000"/>
                </a:solidFill>
              </a:rPr>
              <a:t>Approximately 47% of the bookings included no weekend nights, 28% 1, and 25% 2 weekend nights</a:t>
            </a:r>
          </a:p>
          <a:p>
            <a:pPr marL="457200" lvl="0" indent="-317500" algn="l" rtl="0">
              <a:lnSpc>
                <a:spcPct val="115000"/>
              </a:lnSpc>
              <a:spcBef>
                <a:spcPts val="0"/>
              </a:spcBef>
              <a:spcAft>
                <a:spcPts val="0"/>
              </a:spcAft>
              <a:buClr>
                <a:srgbClr val="000000"/>
              </a:buClr>
              <a:buSzPts val="1400"/>
              <a:buChar char="●"/>
            </a:pPr>
            <a:r>
              <a:rPr lang="en-US" sz="1200" dirty="0">
                <a:solidFill>
                  <a:srgbClr val="000000"/>
                </a:solidFill>
              </a:rPr>
              <a:t>The remaining less than 1% of bookings registered 3 to 7 weekend nights</a:t>
            </a:r>
          </a:p>
        </p:txBody>
      </p:sp>
      <p:sp>
        <p:nvSpPr>
          <p:cNvPr id="132" name="Google Shape;132;g10e9006cb6c_1_7"/>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data background check</a:t>
            </a:r>
            <a:endParaRPr sz="1200" b="0" i="1" u="none" strike="noStrike" cap="none" dirty="0">
              <a:solidFill>
                <a:srgbClr val="666666"/>
              </a:solidFill>
              <a:latin typeface="Nunito"/>
              <a:ea typeface="Nunito"/>
              <a:cs typeface="Nunito"/>
              <a:sym typeface="Nunito"/>
            </a:endParaRPr>
          </a:p>
        </p:txBody>
      </p:sp>
      <p:pic>
        <p:nvPicPr>
          <p:cNvPr id="29698" name="Picture 2">
            <a:extLst>
              <a:ext uri="{FF2B5EF4-FFF2-40B4-BE49-F238E27FC236}">
                <a16:creationId xmlns:a16="http://schemas.microsoft.com/office/drawing/2014/main" id="{CB6F08D4-CC59-F4E9-42A4-E87A3F395E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464" y="1069320"/>
            <a:ext cx="5678341" cy="359837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6703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18888"/>
            <a:ext cx="8629800" cy="450432"/>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EDA Results: Univariate Analysis: Required Car Parking Space</a:t>
            </a:r>
            <a:endParaRPr dirty="0">
              <a:solidFill>
                <a:srgbClr val="1974D2"/>
              </a:solidFill>
            </a:endParaRPr>
          </a:p>
        </p:txBody>
      </p:sp>
      <p:sp>
        <p:nvSpPr>
          <p:cNvPr id="131" name="Google Shape;131;g10e9006cb6c_1_7"/>
          <p:cNvSpPr txBox="1">
            <a:spLocks noGrp="1"/>
          </p:cNvSpPr>
          <p:nvPr>
            <p:ph type="body" idx="1"/>
          </p:nvPr>
        </p:nvSpPr>
        <p:spPr>
          <a:xfrm>
            <a:off x="5879805" y="1069320"/>
            <a:ext cx="2952544" cy="3598373"/>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000000"/>
              </a:buClr>
              <a:buSzPts val="1400"/>
              <a:buChar char="●"/>
            </a:pPr>
            <a:r>
              <a:rPr lang="en-US" sz="1200" dirty="0">
                <a:solidFill>
                  <a:srgbClr val="000000"/>
                </a:solidFill>
              </a:rPr>
              <a:t>97% of bookings were made by clients who required no car parking space and no client required more than 1 car parking space</a:t>
            </a:r>
          </a:p>
        </p:txBody>
      </p:sp>
      <p:sp>
        <p:nvSpPr>
          <p:cNvPr id="132" name="Google Shape;132;g10e9006cb6c_1_7"/>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data background check</a:t>
            </a:r>
            <a:endParaRPr sz="1200" b="0" i="1" u="none" strike="noStrike" cap="none" dirty="0">
              <a:solidFill>
                <a:srgbClr val="666666"/>
              </a:solidFill>
              <a:latin typeface="Nunito"/>
              <a:ea typeface="Nunito"/>
              <a:cs typeface="Nunito"/>
              <a:sym typeface="Nunito"/>
            </a:endParaRPr>
          </a:p>
        </p:txBody>
      </p:sp>
      <p:pic>
        <p:nvPicPr>
          <p:cNvPr id="31746" name="Picture 2">
            <a:extLst>
              <a:ext uri="{FF2B5EF4-FFF2-40B4-BE49-F238E27FC236}">
                <a16:creationId xmlns:a16="http://schemas.microsoft.com/office/drawing/2014/main" id="{E5292E2C-7496-C85A-E73D-A65580B2D2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49" y="1069320"/>
            <a:ext cx="5677255" cy="359837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7826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18888"/>
            <a:ext cx="8629800" cy="450432"/>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EDA Results: Univariate Analysis: Type of Meal Plan</a:t>
            </a:r>
            <a:endParaRPr dirty="0">
              <a:solidFill>
                <a:srgbClr val="1974D2"/>
              </a:solidFill>
            </a:endParaRPr>
          </a:p>
        </p:txBody>
      </p:sp>
      <p:sp>
        <p:nvSpPr>
          <p:cNvPr id="131" name="Google Shape;131;g10e9006cb6c_1_7"/>
          <p:cNvSpPr txBox="1">
            <a:spLocks noGrp="1"/>
          </p:cNvSpPr>
          <p:nvPr>
            <p:ph type="body" idx="1"/>
          </p:nvPr>
        </p:nvSpPr>
        <p:spPr>
          <a:xfrm>
            <a:off x="5879805" y="1069320"/>
            <a:ext cx="2952544" cy="3598373"/>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000000"/>
              </a:buClr>
              <a:buSzPts val="1400"/>
              <a:buChar char="●"/>
            </a:pPr>
            <a:r>
              <a:rPr lang="en-US" sz="1200" dirty="0">
                <a:solidFill>
                  <a:srgbClr val="000000"/>
                </a:solidFill>
              </a:rPr>
              <a:t>77% of the bookings were made by clients who chose breakfast only as meal plan</a:t>
            </a:r>
          </a:p>
          <a:p>
            <a:pPr marL="457200" lvl="0" indent="-317500" algn="l" rtl="0">
              <a:lnSpc>
                <a:spcPct val="115000"/>
              </a:lnSpc>
              <a:spcBef>
                <a:spcPts val="0"/>
              </a:spcBef>
              <a:spcAft>
                <a:spcPts val="0"/>
              </a:spcAft>
              <a:buClr>
                <a:srgbClr val="000000"/>
              </a:buClr>
              <a:buSzPts val="1400"/>
              <a:buChar char="●"/>
            </a:pPr>
            <a:r>
              <a:rPr lang="en-US" sz="1200" dirty="0">
                <a:solidFill>
                  <a:srgbClr val="000000"/>
                </a:solidFill>
              </a:rPr>
              <a:t>14% selected no meal plan and close to 0% opted for breakfast, lunch, and dinner</a:t>
            </a:r>
          </a:p>
        </p:txBody>
      </p:sp>
      <p:sp>
        <p:nvSpPr>
          <p:cNvPr id="132" name="Google Shape;132;g10e9006cb6c_1_7"/>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data background check</a:t>
            </a:r>
            <a:endParaRPr sz="1200" b="0" i="1" u="none" strike="noStrike" cap="none" dirty="0">
              <a:solidFill>
                <a:srgbClr val="666666"/>
              </a:solidFill>
              <a:latin typeface="Nunito"/>
              <a:ea typeface="Nunito"/>
              <a:cs typeface="Nunito"/>
              <a:sym typeface="Nunito"/>
            </a:endParaRPr>
          </a:p>
        </p:txBody>
      </p:sp>
      <p:pic>
        <p:nvPicPr>
          <p:cNvPr id="33794" name="Picture 2">
            <a:extLst>
              <a:ext uri="{FF2B5EF4-FFF2-40B4-BE49-F238E27FC236}">
                <a16:creationId xmlns:a16="http://schemas.microsoft.com/office/drawing/2014/main" id="{D07ED2F5-854F-E505-67BE-51B180E6C0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49" y="1069320"/>
            <a:ext cx="5677255" cy="359837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3711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18888"/>
            <a:ext cx="8629800" cy="450432"/>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EDA Results: Univariate Analysis: Room Type Reserved</a:t>
            </a:r>
            <a:endParaRPr dirty="0">
              <a:solidFill>
                <a:srgbClr val="1974D2"/>
              </a:solidFill>
            </a:endParaRPr>
          </a:p>
        </p:txBody>
      </p:sp>
      <p:sp>
        <p:nvSpPr>
          <p:cNvPr id="131" name="Google Shape;131;g10e9006cb6c_1_7"/>
          <p:cNvSpPr txBox="1">
            <a:spLocks noGrp="1"/>
          </p:cNvSpPr>
          <p:nvPr>
            <p:ph type="body" idx="1"/>
          </p:nvPr>
        </p:nvSpPr>
        <p:spPr>
          <a:xfrm>
            <a:off x="5879805" y="1069320"/>
            <a:ext cx="2952544" cy="3598373"/>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000000"/>
              </a:buClr>
              <a:buSzPts val="1400"/>
              <a:buChar char="●"/>
            </a:pPr>
            <a:r>
              <a:rPr lang="en-US" sz="1200" dirty="0">
                <a:solidFill>
                  <a:srgbClr val="000000"/>
                </a:solidFill>
              </a:rPr>
              <a:t>78% of the bookings registered Room Type 1</a:t>
            </a:r>
          </a:p>
          <a:p>
            <a:pPr marL="457200" lvl="0" indent="-317500" algn="l" rtl="0">
              <a:lnSpc>
                <a:spcPct val="115000"/>
              </a:lnSpc>
              <a:spcBef>
                <a:spcPts val="0"/>
              </a:spcBef>
              <a:spcAft>
                <a:spcPts val="0"/>
              </a:spcAft>
              <a:buClr>
                <a:srgbClr val="000000"/>
              </a:buClr>
              <a:buSzPts val="1400"/>
              <a:buChar char="●"/>
            </a:pPr>
            <a:r>
              <a:rPr lang="en-US" sz="1200" dirty="0">
                <a:solidFill>
                  <a:srgbClr val="000000"/>
                </a:solidFill>
              </a:rPr>
              <a:t>Close to 0% registered Room Type 3</a:t>
            </a:r>
          </a:p>
        </p:txBody>
      </p:sp>
      <p:sp>
        <p:nvSpPr>
          <p:cNvPr id="132" name="Google Shape;132;g10e9006cb6c_1_7"/>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data background check</a:t>
            </a:r>
            <a:endParaRPr sz="1200" b="0" i="1" u="none" strike="noStrike" cap="none" dirty="0">
              <a:solidFill>
                <a:srgbClr val="666666"/>
              </a:solidFill>
              <a:latin typeface="Nunito"/>
              <a:ea typeface="Nunito"/>
              <a:cs typeface="Nunito"/>
              <a:sym typeface="Nunito"/>
            </a:endParaRPr>
          </a:p>
        </p:txBody>
      </p:sp>
      <p:pic>
        <p:nvPicPr>
          <p:cNvPr id="35842" name="Picture 2">
            <a:extLst>
              <a:ext uri="{FF2B5EF4-FFF2-40B4-BE49-F238E27FC236}">
                <a16:creationId xmlns:a16="http://schemas.microsoft.com/office/drawing/2014/main" id="{9BE4345F-47BE-B920-4AD3-E7449B51EB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49" y="1069320"/>
            <a:ext cx="5677255" cy="359837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2070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
          <p:cNvSpPr txBox="1">
            <a:spLocks noGrp="1"/>
          </p:cNvSpPr>
          <p:nvPr>
            <p:ph type="title"/>
          </p:nvPr>
        </p:nvSpPr>
        <p:spPr>
          <a:xfrm>
            <a:off x="202549" y="640160"/>
            <a:ext cx="8629799" cy="572700"/>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Contents / Agenda</a:t>
            </a:r>
            <a:endParaRPr dirty="0">
              <a:solidFill>
                <a:srgbClr val="1974D2"/>
              </a:solidFill>
            </a:endParaRPr>
          </a:p>
        </p:txBody>
      </p:sp>
      <p:sp>
        <p:nvSpPr>
          <p:cNvPr id="113" name="Google Shape;113;p2"/>
          <p:cNvSpPr txBox="1">
            <a:spLocks noGrp="1"/>
          </p:cNvSpPr>
          <p:nvPr>
            <p:ph type="body" idx="1"/>
          </p:nvPr>
        </p:nvSpPr>
        <p:spPr>
          <a:xfrm>
            <a:off x="202550" y="1212856"/>
            <a:ext cx="8629800" cy="3706800"/>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Bef>
                <a:spcPts val="1000"/>
              </a:spcBef>
              <a:spcAft>
                <a:spcPts val="0"/>
              </a:spcAft>
              <a:buClr>
                <a:srgbClr val="000000"/>
              </a:buClr>
              <a:buSzPts val="1400"/>
              <a:buChar char="●"/>
            </a:pPr>
            <a:r>
              <a:rPr lang="en" sz="1400" dirty="0">
                <a:solidFill>
                  <a:srgbClr val="000000"/>
                </a:solidFill>
              </a:rPr>
              <a:t>Executive Summary </a:t>
            </a:r>
            <a:endParaRPr sz="1400" dirty="0">
              <a:solidFill>
                <a:srgbClr val="000000"/>
              </a:solidFill>
            </a:endParaRPr>
          </a:p>
          <a:p>
            <a:pPr marL="457200" lvl="0" indent="-317500" algn="l" rtl="0">
              <a:lnSpc>
                <a:spcPct val="115000"/>
              </a:lnSpc>
              <a:spcBef>
                <a:spcPts val="1000"/>
              </a:spcBef>
              <a:spcAft>
                <a:spcPts val="0"/>
              </a:spcAft>
              <a:buClr>
                <a:srgbClr val="000000"/>
              </a:buClr>
              <a:buSzPts val="1400"/>
              <a:buChar char="●"/>
            </a:pPr>
            <a:r>
              <a:rPr lang="en" sz="1400" dirty="0">
                <a:solidFill>
                  <a:srgbClr val="000000"/>
                </a:solidFill>
              </a:rPr>
              <a:t>Business Problem Overview and Solution Approach</a:t>
            </a:r>
            <a:endParaRPr sz="1400" dirty="0">
              <a:solidFill>
                <a:srgbClr val="000000"/>
              </a:solidFill>
            </a:endParaRPr>
          </a:p>
          <a:p>
            <a:pPr marL="457200" lvl="0" indent="-317500" algn="l" rtl="0">
              <a:lnSpc>
                <a:spcPct val="115000"/>
              </a:lnSpc>
              <a:spcBef>
                <a:spcPts val="1000"/>
              </a:spcBef>
              <a:spcAft>
                <a:spcPts val="0"/>
              </a:spcAft>
              <a:buClr>
                <a:srgbClr val="000000"/>
              </a:buClr>
              <a:buSzPts val="1400"/>
              <a:buChar char="●"/>
            </a:pPr>
            <a:r>
              <a:rPr lang="en" sz="1400" dirty="0">
                <a:solidFill>
                  <a:srgbClr val="000000"/>
                </a:solidFill>
              </a:rPr>
              <a:t>EDA Results</a:t>
            </a:r>
            <a:endParaRPr sz="1400" dirty="0">
              <a:solidFill>
                <a:srgbClr val="000000"/>
              </a:solidFill>
            </a:endParaRPr>
          </a:p>
          <a:p>
            <a:pPr marL="457200" lvl="0" indent="-317500" algn="l" rtl="0">
              <a:lnSpc>
                <a:spcPct val="115000"/>
              </a:lnSpc>
              <a:spcBef>
                <a:spcPts val="1000"/>
              </a:spcBef>
              <a:spcAft>
                <a:spcPts val="0"/>
              </a:spcAft>
              <a:buClr>
                <a:srgbClr val="000000"/>
              </a:buClr>
              <a:buSzPts val="1400"/>
              <a:buChar char="●"/>
            </a:pPr>
            <a:r>
              <a:rPr lang="en" sz="1400" dirty="0">
                <a:solidFill>
                  <a:srgbClr val="000000"/>
                </a:solidFill>
              </a:rPr>
              <a:t>Data Preprocessing </a:t>
            </a:r>
            <a:endParaRPr sz="1400" dirty="0">
              <a:solidFill>
                <a:srgbClr val="000000"/>
              </a:solidFill>
            </a:endParaRPr>
          </a:p>
          <a:p>
            <a:pPr marL="457200" lvl="0" indent="-317500" algn="l" rtl="0">
              <a:lnSpc>
                <a:spcPct val="115000"/>
              </a:lnSpc>
              <a:spcBef>
                <a:spcPts val="1000"/>
              </a:spcBef>
              <a:spcAft>
                <a:spcPts val="0"/>
              </a:spcAft>
              <a:buClr>
                <a:srgbClr val="000000"/>
              </a:buClr>
              <a:buSzPts val="1400"/>
              <a:buChar char="●"/>
            </a:pPr>
            <a:r>
              <a:rPr lang="en" sz="1400" dirty="0">
                <a:solidFill>
                  <a:srgbClr val="000000"/>
                </a:solidFill>
              </a:rPr>
              <a:t>Model Performance Summary</a:t>
            </a:r>
            <a:endParaRPr sz="1400" dirty="0">
              <a:solidFill>
                <a:srgbClr val="000000"/>
              </a:solidFill>
            </a:endParaRPr>
          </a:p>
          <a:p>
            <a:pPr marL="457200" lvl="0" indent="-317500" algn="l" rtl="0">
              <a:lnSpc>
                <a:spcPct val="115000"/>
              </a:lnSpc>
              <a:spcBef>
                <a:spcPts val="1000"/>
              </a:spcBef>
              <a:spcAft>
                <a:spcPts val="1000"/>
              </a:spcAft>
              <a:buClr>
                <a:srgbClr val="000000"/>
              </a:buClr>
              <a:buSzPts val="1400"/>
              <a:buChar char="●"/>
            </a:pPr>
            <a:r>
              <a:rPr lang="en" sz="1400" dirty="0">
                <a:solidFill>
                  <a:srgbClr val="000000"/>
                </a:solidFill>
              </a:rPr>
              <a:t>Appendix</a:t>
            </a:r>
            <a:endParaRPr sz="1400" dirty="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18888"/>
            <a:ext cx="8629800" cy="450432"/>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EDA Results: Univariate Analysis: Arrival Month</a:t>
            </a:r>
            <a:endParaRPr dirty="0">
              <a:solidFill>
                <a:srgbClr val="1974D2"/>
              </a:solidFill>
            </a:endParaRPr>
          </a:p>
        </p:txBody>
      </p:sp>
      <p:sp>
        <p:nvSpPr>
          <p:cNvPr id="131" name="Google Shape;131;g10e9006cb6c_1_7"/>
          <p:cNvSpPr txBox="1">
            <a:spLocks noGrp="1"/>
          </p:cNvSpPr>
          <p:nvPr>
            <p:ph type="body" idx="1"/>
          </p:nvPr>
        </p:nvSpPr>
        <p:spPr>
          <a:xfrm>
            <a:off x="5879805" y="1069320"/>
            <a:ext cx="2952544" cy="3598373"/>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000000"/>
              </a:buClr>
              <a:buSzPts val="1400"/>
              <a:buChar char="●"/>
            </a:pPr>
            <a:r>
              <a:rPr lang="en-US" sz="1200" dirty="0">
                <a:solidFill>
                  <a:srgbClr val="000000"/>
                </a:solidFill>
              </a:rPr>
              <a:t>Most frequently registered arrival month is October (15%)</a:t>
            </a:r>
          </a:p>
          <a:p>
            <a:pPr marL="457200" lvl="0" indent="-317500" algn="l" rtl="0">
              <a:lnSpc>
                <a:spcPct val="115000"/>
              </a:lnSpc>
              <a:spcBef>
                <a:spcPts val="0"/>
              </a:spcBef>
              <a:spcAft>
                <a:spcPts val="0"/>
              </a:spcAft>
              <a:buClr>
                <a:srgbClr val="000000"/>
              </a:buClr>
              <a:buSzPts val="1400"/>
              <a:buChar char="●"/>
            </a:pPr>
            <a:r>
              <a:rPr lang="en-US" sz="1200" dirty="0">
                <a:solidFill>
                  <a:srgbClr val="000000"/>
                </a:solidFill>
              </a:rPr>
              <a:t>The least frequently registered month is January (3%)</a:t>
            </a:r>
          </a:p>
        </p:txBody>
      </p:sp>
      <p:sp>
        <p:nvSpPr>
          <p:cNvPr id="132" name="Google Shape;132;g10e9006cb6c_1_7"/>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data background check</a:t>
            </a:r>
            <a:endParaRPr sz="1200" b="0" i="1" u="none" strike="noStrike" cap="none" dirty="0">
              <a:solidFill>
                <a:srgbClr val="666666"/>
              </a:solidFill>
              <a:latin typeface="Nunito"/>
              <a:ea typeface="Nunito"/>
              <a:cs typeface="Nunito"/>
              <a:sym typeface="Nunito"/>
            </a:endParaRPr>
          </a:p>
        </p:txBody>
      </p:sp>
      <p:pic>
        <p:nvPicPr>
          <p:cNvPr id="37890" name="Picture 2">
            <a:extLst>
              <a:ext uri="{FF2B5EF4-FFF2-40B4-BE49-F238E27FC236}">
                <a16:creationId xmlns:a16="http://schemas.microsoft.com/office/drawing/2014/main" id="{978374A1-4EE0-C94E-B5A1-B17863A126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50" y="1069320"/>
            <a:ext cx="5677254" cy="359837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546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18888"/>
            <a:ext cx="8629800" cy="450432"/>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EDA Results: Univariate Analysis: Market Segment Type</a:t>
            </a:r>
            <a:endParaRPr dirty="0">
              <a:solidFill>
                <a:srgbClr val="1974D2"/>
              </a:solidFill>
            </a:endParaRPr>
          </a:p>
        </p:txBody>
      </p:sp>
      <p:sp>
        <p:nvSpPr>
          <p:cNvPr id="131" name="Google Shape;131;g10e9006cb6c_1_7"/>
          <p:cNvSpPr txBox="1">
            <a:spLocks noGrp="1"/>
          </p:cNvSpPr>
          <p:nvPr>
            <p:ph type="body" idx="1"/>
          </p:nvPr>
        </p:nvSpPr>
        <p:spPr>
          <a:xfrm>
            <a:off x="5879805" y="1069320"/>
            <a:ext cx="2952544" cy="3598373"/>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000000"/>
              </a:buClr>
              <a:buSzPts val="1400"/>
              <a:buChar char="●"/>
            </a:pPr>
            <a:r>
              <a:rPr lang="en-US" sz="1200" dirty="0">
                <a:solidFill>
                  <a:srgbClr val="000000"/>
                </a:solidFill>
              </a:rPr>
              <a:t>64% of the bookings were registered from the online market segment</a:t>
            </a:r>
          </a:p>
          <a:p>
            <a:pPr marL="457200" lvl="0" indent="-317500" algn="l" rtl="0">
              <a:lnSpc>
                <a:spcPct val="115000"/>
              </a:lnSpc>
              <a:spcBef>
                <a:spcPts val="0"/>
              </a:spcBef>
              <a:spcAft>
                <a:spcPts val="0"/>
              </a:spcAft>
              <a:buClr>
                <a:srgbClr val="000000"/>
              </a:buClr>
              <a:buSzPts val="1400"/>
              <a:buChar char="●"/>
            </a:pPr>
            <a:r>
              <a:rPr lang="en-US" sz="1200" dirty="0">
                <a:solidFill>
                  <a:srgbClr val="000000"/>
                </a:solidFill>
              </a:rPr>
              <a:t>The least number of bookings were registered from the aviation market segment (0.3%)</a:t>
            </a:r>
          </a:p>
        </p:txBody>
      </p:sp>
      <p:sp>
        <p:nvSpPr>
          <p:cNvPr id="132" name="Google Shape;132;g10e9006cb6c_1_7"/>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data background check</a:t>
            </a:r>
            <a:endParaRPr sz="1200" b="0" i="1" u="none" strike="noStrike" cap="none" dirty="0">
              <a:solidFill>
                <a:srgbClr val="666666"/>
              </a:solidFill>
              <a:latin typeface="Nunito"/>
              <a:ea typeface="Nunito"/>
              <a:cs typeface="Nunito"/>
              <a:sym typeface="Nunito"/>
            </a:endParaRPr>
          </a:p>
        </p:txBody>
      </p:sp>
      <p:pic>
        <p:nvPicPr>
          <p:cNvPr id="39938" name="Picture 2">
            <a:extLst>
              <a:ext uri="{FF2B5EF4-FFF2-40B4-BE49-F238E27FC236}">
                <a16:creationId xmlns:a16="http://schemas.microsoft.com/office/drawing/2014/main" id="{A56DCA6D-6F63-0C53-9C3F-DEB9277D47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50" y="1069320"/>
            <a:ext cx="5677255" cy="359837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345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18888"/>
            <a:ext cx="8629800" cy="450432"/>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EDA Results: Univariate Analysis: Number of Special Requests</a:t>
            </a:r>
            <a:endParaRPr dirty="0">
              <a:solidFill>
                <a:srgbClr val="1974D2"/>
              </a:solidFill>
            </a:endParaRPr>
          </a:p>
        </p:txBody>
      </p:sp>
      <p:sp>
        <p:nvSpPr>
          <p:cNvPr id="131" name="Google Shape;131;g10e9006cb6c_1_7"/>
          <p:cNvSpPr txBox="1">
            <a:spLocks noGrp="1"/>
          </p:cNvSpPr>
          <p:nvPr>
            <p:ph type="body" idx="1"/>
          </p:nvPr>
        </p:nvSpPr>
        <p:spPr>
          <a:xfrm>
            <a:off x="5879805" y="1069320"/>
            <a:ext cx="2952544" cy="3598373"/>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000000"/>
              </a:buClr>
              <a:buSzPts val="1400"/>
              <a:buChar char="●"/>
            </a:pPr>
            <a:r>
              <a:rPr lang="en-US" sz="1200" dirty="0">
                <a:solidFill>
                  <a:srgbClr val="000000"/>
                </a:solidFill>
              </a:rPr>
              <a:t>54% of the bookings came from clients who made no special requests</a:t>
            </a:r>
          </a:p>
          <a:p>
            <a:pPr marL="457200" lvl="0" indent="-317500" algn="l" rtl="0">
              <a:lnSpc>
                <a:spcPct val="115000"/>
              </a:lnSpc>
              <a:spcBef>
                <a:spcPts val="0"/>
              </a:spcBef>
              <a:spcAft>
                <a:spcPts val="0"/>
              </a:spcAft>
              <a:buClr>
                <a:srgbClr val="000000"/>
              </a:buClr>
              <a:buSzPts val="1400"/>
              <a:buChar char="●"/>
            </a:pPr>
            <a:r>
              <a:rPr lang="en-US" sz="1200" dirty="0">
                <a:solidFill>
                  <a:srgbClr val="000000"/>
                </a:solidFill>
              </a:rPr>
              <a:t>31% made 1 special request and 0.2% made 4 to 5 special requests</a:t>
            </a:r>
          </a:p>
        </p:txBody>
      </p:sp>
      <p:sp>
        <p:nvSpPr>
          <p:cNvPr id="132" name="Google Shape;132;g10e9006cb6c_1_7"/>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data background check</a:t>
            </a:r>
            <a:endParaRPr sz="1200" b="0" i="1" u="none" strike="noStrike" cap="none" dirty="0">
              <a:solidFill>
                <a:srgbClr val="666666"/>
              </a:solidFill>
              <a:latin typeface="Nunito"/>
              <a:ea typeface="Nunito"/>
              <a:cs typeface="Nunito"/>
              <a:sym typeface="Nunito"/>
            </a:endParaRPr>
          </a:p>
        </p:txBody>
      </p:sp>
      <p:pic>
        <p:nvPicPr>
          <p:cNvPr id="41986" name="Picture 2">
            <a:extLst>
              <a:ext uri="{FF2B5EF4-FFF2-40B4-BE49-F238E27FC236}">
                <a16:creationId xmlns:a16="http://schemas.microsoft.com/office/drawing/2014/main" id="{9FC40C39-0A98-1915-8DE4-5236470A1C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51" y="1069320"/>
            <a:ext cx="5677254" cy="359837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62773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18888"/>
            <a:ext cx="8629800" cy="450432"/>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EDA Results: Univariate Analysis: Booking Status</a:t>
            </a:r>
            <a:endParaRPr dirty="0">
              <a:solidFill>
                <a:srgbClr val="1974D2"/>
              </a:solidFill>
            </a:endParaRPr>
          </a:p>
        </p:txBody>
      </p:sp>
      <p:sp>
        <p:nvSpPr>
          <p:cNvPr id="131" name="Google Shape;131;g10e9006cb6c_1_7"/>
          <p:cNvSpPr txBox="1">
            <a:spLocks noGrp="1"/>
          </p:cNvSpPr>
          <p:nvPr>
            <p:ph type="body" idx="1"/>
          </p:nvPr>
        </p:nvSpPr>
        <p:spPr>
          <a:xfrm>
            <a:off x="5879805" y="1069320"/>
            <a:ext cx="2952544" cy="3598373"/>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000000"/>
              </a:buClr>
              <a:buSzPts val="1400"/>
              <a:buChar char="●"/>
            </a:pPr>
            <a:r>
              <a:rPr lang="en-US" sz="1200" dirty="0">
                <a:solidFill>
                  <a:srgbClr val="000000"/>
                </a:solidFill>
              </a:rPr>
              <a:t>67% of the bookings were not cancelled</a:t>
            </a:r>
            <a:endParaRPr lang="en-US" sz="1400" b="0" i="0" dirty="0">
              <a:solidFill>
                <a:srgbClr val="D5D5D5"/>
              </a:solidFill>
              <a:effectLst/>
              <a:latin typeface="Roboto" panose="02000000000000000000" pitchFamily="2" charset="0"/>
            </a:endParaRPr>
          </a:p>
        </p:txBody>
      </p:sp>
      <p:sp>
        <p:nvSpPr>
          <p:cNvPr id="132" name="Google Shape;132;g10e9006cb6c_1_7"/>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data background check</a:t>
            </a:r>
            <a:endParaRPr sz="1200" b="0" i="1" u="none" strike="noStrike" cap="none" dirty="0">
              <a:solidFill>
                <a:srgbClr val="666666"/>
              </a:solidFill>
              <a:latin typeface="Nunito"/>
              <a:ea typeface="Nunito"/>
              <a:cs typeface="Nunito"/>
              <a:sym typeface="Nunito"/>
            </a:endParaRPr>
          </a:p>
        </p:txBody>
      </p:sp>
      <p:pic>
        <p:nvPicPr>
          <p:cNvPr id="44034" name="Picture 2">
            <a:extLst>
              <a:ext uri="{FF2B5EF4-FFF2-40B4-BE49-F238E27FC236}">
                <a16:creationId xmlns:a16="http://schemas.microsoft.com/office/drawing/2014/main" id="{4F15983F-21C2-450E-F456-BDDBEDA925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49" y="1069320"/>
            <a:ext cx="5677255" cy="359837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21320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18888"/>
            <a:ext cx="8629800" cy="450432"/>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EDA Results: Bivariate Analysis: Correlation (Heatmap)</a:t>
            </a:r>
            <a:endParaRPr dirty="0">
              <a:solidFill>
                <a:srgbClr val="1974D2"/>
              </a:solidFill>
            </a:endParaRPr>
          </a:p>
        </p:txBody>
      </p:sp>
      <p:sp>
        <p:nvSpPr>
          <p:cNvPr id="131" name="Google Shape;131;g10e9006cb6c_1_7"/>
          <p:cNvSpPr txBox="1">
            <a:spLocks noGrp="1"/>
          </p:cNvSpPr>
          <p:nvPr>
            <p:ph type="body" idx="1"/>
          </p:nvPr>
        </p:nvSpPr>
        <p:spPr>
          <a:xfrm>
            <a:off x="5879805" y="1069320"/>
            <a:ext cx="2952544" cy="3598373"/>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000000"/>
              </a:buClr>
              <a:buSzPts val="1400"/>
              <a:buChar char="●"/>
            </a:pPr>
            <a:r>
              <a:rPr lang="en-US" sz="1200" dirty="0">
                <a:solidFill>
                  <a:srgbClr val="000000"/>
                </a:solidFill>
              </a:rPr>
              <a:t>The most significant correlation (0.54) registered is between the repeated guest status and the number of previous bookings not cancelled</a:t>
            </a:r>
          </a:p>
          <a:p>
            <a:pPr marL="457200" lvl="0" indent="-317500" algn="l" rtl="0">
              <a:lnSpc>
                <a:spcPct val="115000"/>
              </a:lnSpc>
              <a:spcBef>
                <a:spcPts val="0"/>
              </a:spcBef>
              <a:spcAft>
                <a:spcPts val="0"/>
              </a:spcAft>
              <a:buClr>
                <a:srgbClr val="000000"/>
              </a:buClr>
              <a:buSzPts val="1400"/>
              <a:buChar char="●"/>
            </a:pPr>
            <a:r>
              <a:rPr lang="en-US" sz="1200" dirty="0">
                <a:solidFill>
                  <a:srgbClr val="000000"/>
                </a:solidFill>
              </a:rPr>
              <a:t>The booking status is most correlated (0.44) with the lead time, suggesting that there is a higher probability that a booking is cancelled for greater lead times</a:t>
            </a:r>
          </a:p>
        </p:txBody>
      </p:sp>
      <p:sp>
        <p:nvSpPr>
          <p:cNvPr id="132" name="Google Shape;132;g10e9006cb6c_1_7"/>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data background check</a:t>
            </a:r>
            <a:endParaRPr sz="1200" b="0" i="1" u="none" strike="noStrike" cap="none" dirty="0">
              <a:solidFill>
                <a:srgbClr val="666666"/>
              </a:solidFill>
              <a:latin typeface="Nunito"/>
              <a:ea typeface="Nunito"/>
              <a:cs typeface="Nunito"/>
              <a:sym typeface="Nunito"/>
            </a:endParaRPr>
          </a:p>
        </p:txBody>
      </p:sp>
      <p:pic>
        <p:nvPicPr>
          <p:cNvPr id="46082" name="Picture 2">
            <a:extLst>
              <a:ext uri="{FF2B5EF4-FFF2-40B4-BE49-F238E27FC236}">
                <a16:creationId xmlns:a16="http://schemas.microsoft.com/office/drawing/2014/main" id="{A7CD791B-495E-166B-CC2C-F90CA9AE6D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49" y="1069320"/>
            <a:ext cx="5677255" cy="359837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67758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18888"/>
            <a:ext cx="8629800" cy="752712"/>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EDA Results: Bivariate Analysis: Average Price Per Room vs Market Segment Type</a:t>
            </a:r>
            <a:endParaRPr dirty="0">
              <a:solidFill>
                <a:srgbClr val="1974D2"/>
              </a:solidFill>
            </a:endParaRPr>
          </a:p>
        </p:txBody>
      </p:sp>
      <p:sp>
        <p:nvSpPr>
          <p:cNvPr id="131" name="Google Shape;131;g10e9006cb6c_1_7"/>
          <p:cNvSpPr txBox="1">
            <a:spLocks noGrp="1"/>
          </p:cNvSpPr>
          <p:nvPr>
            <p:ph type="body" idx="1"/>
          </p:nvPr>
        </p:nvSpPr>
        <p:spPr>
          <a:xfrm>
            <a:off x="5879805" y="1371600"/>
            <a:ext cx="2952544" cy="3296093"/>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000000"/>
              </a:buClr>
              <a:buSzPts val="1400"/>
              <a:buChar char="●"/>
            </a:pPr>
            <a:r>
              <a:rPr lang="en-US" sz="1200" dirty="0">
                <a:solidFill>
                  <a:srgbClr val="000000"/>
                </a:solidFill>
              </a:rPr>
              <a:t>The online market segment registered the most varied and tended to register the greatest average price per room</a:t>
            </a:r>
          </a:p>
          <a:p>
            <a:pPr marL="457200" lvl="0" indent="-317500" algn="l" rtl="0">
              <a:lnSpc>
                <a:spcPct val="115000"/>
              </a:lnSpc>
              <a:spcBef>
                <a:spcPts val="0"/>
              </a:spcBef>
              <a:spcAft>
                <a:spcPts val="0"/>
              </a:spcAft>
              <a:buClr>
                <a:srgbClr val="000000"/>
              </a:buClr>
              <a:buSzPts val="1400"/>
              <a:buChar char="●"/>
            </a:pPr>
            <a:r>
              <a:rPr lang="en-US" sz="1200" dirty="0">
                <a:solidFill>
                  <a:srgbClr val="000000"/>
                </a:solidFill>
              </a:rPr>
              <a:t>The complementary market segment registered the least varied and tended to register the least average price per room</a:t>
            </a:r>
          </a:p>
        </p:txBody>
      </p:sp>
      <p:sp>
        <p:nvSpPr>
          <p:cNvPr id="132" name="Google Shape;132;g10e9006cb6c_1_7"/>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data background check</a:t>
            </a:r>
            <a:endParaRPr sz="1200" b="0" i="1" u="none" strike="noStrike" cap="none" dirty="0">
              <a:solidFill>
                <a:srgbClr val="666666"/>
              </a:solidFill>
              <a:latin typeface="Nunito"/>
              <a:ea typeface="Nunito"/>
              <a:cs typeface="Nunito"/>
              <a:sym typeface="Nunito"/>
            </a:endParaRPr>
          </a:p>
        </p:txBody>
      </p:sp>
      <p:pic>
        <p:nvPicPr>
          <p:cNvPr id="48130" name="Picture 2">
            <a:extLst>
              <a:ext uri="{FF2B5EF4-FFF2-40B4-BE49-F238E27FC236}">
                <a16:creationId xmlns:a16="http://schemas.microsoft.com/office/drawing/2014/main" id="{EA767ADF-BCB6-06E3-7227-89B973E312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50" y="1371600"/>
            <a:ext cx="5677255" cy="329609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10414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18888"/>
            <a:ext cx="8629800" cy="752712"/>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EDA Results: Bivariate Analysis: Booking Status vs Market Segment Type</a:t>
            </a:r>
            <a:endParaRPr dirty="0">
              <a:solidFill>
                <a:srgbClr val="1974D2"/>
              </a:solidFill>
            </a:endParaRPr>
          </a:p>
        </p:txBody>
      </p:sp>
      <p:sp>
        <p:nvSpPr>
          <p:cNvPr id="131" name="Google Shape;131;g10e9006cb6c_1_7"/>
          <p:cNvSpPr txBox="1">
            <a:spLocks noGrp="1"/>
          </p:cNvSpPr>
          <p:nvPr>
            <p:ph type="body" idx="1"/>
          </p:nvPr>
        </p:nvSpPr>
        <p:spPr>
          <a:xfrm>
            <a:off x="5879805" y="1371600"/>
            <a:ext cx="2952544" cy="3296093"/>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000000"/>
              </a:buClr>
              <a:buSzPts val="1400"/>
              <a:buChar char="●"/>
            </a:pPr>
            <a:r>
              <a:rPr lang="en-US" sz="1200" dirty="0">
                <a:solidFill>
                  <a:srgbClr val="000000"/>
                </a:solidFill>
              </a:rPr>
              <a:t>The online market segment registered the greatest percentage of cancellations meanwhile the complementary market segment had no cancellations</a:t>
            </a:r>
          </a:p>
        </p:txBody>
      </p:sp>
      <p:sp>
        <p:nvSpPr>
          <p:cNvPr id="132" name="Google Shape;132;g10e9006cb6c_1_7"/>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data background check</a:t>
            </a:r>
            <a:endParaRPr sz="1200" b="0" i="1" u="none" strike="noStrike" cap="none" dirty="0">
              <a:solidFill>
                <a:srgbClr val="666666"/>
              </a:solidFill>
              <a:latin typeface="Nunito"/>
              <a:ea typeface="Nunito"/>
              <a:cs typeface="Nunito"/>
              <a:sym typeface="Nunito"/>
            </a:endParaRPr>
          </a:p>
        </p:txBody>
      </p:sp>
      <p:pic>
        <p:nvPicPr>
          <p:cNvPr id="50178" name="Picture 2">
            <a:extLst>
              <a:ext uri="{FF2B5EF4-FFF2-40B4-BE49-F238E27FC236}">
                <a16:creationId xmlns:a16="http://schemas.microsoft.com/office/drawing/2014/main" id="{C1D1861A-096D-43DD-591B-474044F7DB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50" y="1371600"/>
            <a:ext cx="5677255" cy="329609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56174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18888"/>
            <a:ext cx="8629800" cy="752712"/>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EDA Results: Bivariate Analysis: Booking Status vs Number of Special Requests</a:t>
            </a:r>
            <a:endParaRPr dirty="0">
              <a:solidFill>
                <a:srgbClr val="1974D2"/>
              </a:solidFill>
            </a:endParaRPr>
          </a:p>
        </p:txBody>
      </p:sp>
      <p:sp>
        <p:nvSpPr>
          <p:cNvPr id="131" name="Google Shape;131;g10e9006cb6c_1_7"/>
          <p:cNvSpPr txBox="1">
            <a:spLocks noGrp="1"/>
          </p:cNvSpPr>
          <p:nvPr>
            <p:ph type="body" idx="1"/>
          </p:nvPr>
        </p:nvSpPr>
        <p:spPr>
          <a:xfrm>
            <a:off x="5879805" y="1371600"/>
            <a:ext cx="2952544" cy="3296093"/>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000000"/>
              </a:buClr>
              <a:buSzPts val="1400"/>
              <a:buChar char="●"/>
            </a:pPr>
            <a:r>
              <a:rPr lang="en-US" sz="1200" dirty="0">
                <a:solidFill>
                  <a:srgbClr val="000000"/>
                </a:solidFill>
              </a:rPr>
              <a:t>The greatest percentage of cancellations was registered for bookings with no associated special requests whereas no cancellations were made for bookings with more than 2 special requests</a:t>
            </a:r>
          </a:p>
        </p:txBody>
      </p:sp>
      <p:sp>
        <p:nvSpPr>
          <p:cNvPr id="132" name="Google Shape;132;g10e9006cb6c_1_7"/>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data background check</a:t>
            </a:r>
            <a:endParaRPr sz="1200" b="0" i="1" u="none" strike="noStrike" cap="none" dirty="0">
              <a:solidFill>
                <a:srgbClr val="666666"/>
              </a:solidFill>
              <a:latin typeface="Nunito"/>
              <a:ea typeface="Nunito"/>
              <a:cs typeface="Nunito"/>
              <a:sym typeface="Nunito"/>
            </a:endParaRPr>
          </a:p>
        </p:txBody>
      </p:sp>
      <p:pic>
        <p:nvPicPr>
          <p:cNvPr id="52226" name="Picture 2">
            <a:extLst>
              <a:ext uri="{FF2B5EF4-FFF2-40B4-BE49-F238E27FC236}">
                <a16:creationId xmlns:a16="http://schemas.microsoft.com/office/drawing/2014/main" id="{3235264B-C745-1B99-7D66-79FC34DCAB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50" y="1363220"/>
            <a:ext cx="5677254" cy="330447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1777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18888"/>
            <a:ext cx="8629800" cy="752712"/>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EDA Results: Bivariate Analysis: Average Price Per Room vs Number of Special Requests</a:t>
            </a:r>
            <a:endParaRPr dirty="0">
              <a:solidFill>
                <a:srgbClr val="1974D2"/>
              </a:solidFill>
            </a:endParaRPr>
          </a:p>
        </p:txBody>
      </p:sp>
      <p:sp>
        <p:nvSpPr>
          <p:cNvPr id="131" name="Google Shape;131;g10e9006cb6c_1_7"/>
          <p:cNvSpPr txBox="1">
            <a:spLocks noGrp="1"/>
          </p:cNvSpPr>
          <p:nvPr>
            <p:ph type="body" idx="1"/>
          </p:nvPr>
        </p:nvSpPr>
        <p:spPr>
          <a:xfrm>
            <a:off x="5879805" y="1371600"/>
            <a:ext cx="2952544" cy="3296093"/>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000000"/>
              </a:buClr>
              <a:buSzPts val="1400"/>
              <a:buChar char="●"/>
            </a:pPr>
            <a:r>
              <a:rPr lang="en-US" sz="1200" dirty="0">
                <a:solidFill>
                  <a:srgbClr val="000000"/>
                </a:solidFill>
              </a:rPr>
              <a:t>Bookings with 4 special requests tended to have the highest and most varied average price per room</a:t>
            </a:r>
          </a:p>
          <a:p>
            <a:pPr marL="457200" lvl="0" indent="-317500" algn="l" rtl="0">
              <a:lnSpc>
                <a:spcPct val="115000"/>
              </a:lnSpc>
              <a:spcBef>
                <a:spcPts val="0"/>
              </a:spcBef>
              <a:spcAft>
                <a:spcPts val="0"/>
              </a:spcAft>
              <a:buClr>
                <a:srgbClr val="000000"/>
              </a:buClr>
              <a:buSzPts val="1400"/>
              <a:buChar char="●"/>
            </a:pPr>
            <a:r>
              <a:rPr lang="en-US" sz="1200" dirty="0">
                <a:solidFill>
                  <a:srgbClr val="000000"/>
                </a:solidFill>
              </a:rPr>
              <a:t>Bookings with 5 special requests had the least varied and, together with bookings having no special request, tended to have the least average price per room</a:t>
            </a:r>
          </a:p>
        </p:txBody>
      </p:sp>
      <p:sp>
        <p:nvSpPr>
          <p:cNvPr id="132" name="Google Shape;132;g10e9006cb6c_1_7"/>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data background check</a:t>
            </a:r>
            <a:endParaRPr sz="1200" b="0" i="1" u="none" strike="noStrike" cap="none" dirty="0">
              <a:solidFill>
                <a:srgbClr val="666666"/>
              </a:solidFill>
              <a:latin typeface="Nunito"/>
              <a:ea typeface="Nunito"/>
              <a:cs typeface="Nunito"/>
              <a:sym typeface="Nunito"/>
            </a:endParaRPr>
          </a:p>
        </p:txBody>
      </p:sp>
      <p:pic>
        <p:nvPicPr>
          <p:cNvPr id="54274" name="Picture 2">
            <a:extLst>
              <a:ext uri="{FF2B5EF4-FFF2-40B4-BE49-F238E27FC236}">
                <a16:creationId xmlns:a16="http://schemas.microsoft.com/office/drawing/2014/main" id="{4F47BCFE-2FF0-36D0-F6FF-8321BB0D76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50" y="1371600"/>
            <a:ext cx="5677254" cy="329609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3706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18888"/>
            <a:ext cx="8629800" cy="752712"/>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EDA Results: Bivariate Analysis: Average Price Per Room vs Booking Status</a:t>
            </a:r>
            <a:endParaRPr dirty="0">
              <a:solidFill>
                <a:srgbClr val="1974D2"/>
              </a:solidFill>
            </a:endParaRPr>
          </a:p>
        </p:txBody>
      </p:sp>
      <p:sp>
        <p:nvSpPr>
          <p:cNvPr id="131" name="Google Shape;131;g10e9006cb6c_1_7"/>
          <p:cNvSpPr txBox="1">
            <a:spLocks noGrp="1"/>
          </p:cNvSpPr>
          <p:nvPr>
            <p:ph type="body" idx="1"/>
          </p:nvPr>
        </p:nvSpPr>
        <p:spPr>
          <a:xfrm>
            <a:off x="5879805" y="1371600"/>
            <a:ext cx="2952544" cy="3296093"/>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000000"/>
              </a:buClr>
              <a:buSzPts val="1400"/>
              <a:buChar char="●"/>
            </a:pPr>
            <a:r>
              <a:rPr lang="en-US" sz="1200" dirty="0">
                <a:solidFill>
                  <a:srgbClr val="000000"/>
                </a:solidFill>
              </a:rPr>
              <a:t>The average price per room is right skewed for both cancelled and not cancelled bookings</a:t>
            </a:r>
          </a:p>
          <a:p>
            <a:pPr marL="457200" lvl="0" indent="-317500" algn="l" rtl="0">
              <a:lnSpc>
                <a:spcPct val="115000"/>
              </a:lnSpc>
              <a:spcBef>
                <a:spcPts val="0"/>
              </a:spcBef>
              <a:spcAft>
                <a:spcPts val="0"/>
              </a:spcAft>
              <a:buClr>
                <a:srgbClr val="000000"/>
              </a:buClr>
              <a:buSzPts val="1400"/>
              <a:buChar char="●"/>
            </a:pPr>
            <a:r>
              <a:rPr lang="en-US" sz="1200" dirty="0">
                <a:solidFill>
                  <a:srgbClr val="000000"/>
                </a:solidFill>
              </a:rPr>
              <a:t>The average price per room tends to be about 15 euros higher for cancelled than not cancelled bookings</a:t>
            </a:r>
          </a:p>
        </p:txBody>
      </p:sp>
      <p:sp>
        <p:nvSpPr>
          <p:cNvPr id="132" name="Google Shape;132;g10e9006cb6c_1_7"/>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data background check</a:t>
            </a:r>
            <a:endParaRPr sz="1200" b="0" i="1" u="none" strike="noStrike" cap="none" dirty="0">
              <a:solidFill>
                <a:srgbClr val="666666"/>
              </a:solidFill>
              <a:latin typeface="Nunito"/>
              <a:ea typeface="Nunito"/>
              <a:cs typeface="Nunito"/>
              <a:sym typeface="Nunito"/>
            </a:endParaRPr>
          </a:p>
        </p:txBody>
      </p:sp>
      <p:pic>
        <p:nvPicPr>
          <p:cNvPr id="56322" name="Picture 2">
            <a:extLst>
              <a:ext uri="{FF2B5EF4-FFF2-40B4-BE49-F238E27FC236}">
                <a16:creationId xmlns:a16="http://schemas.microsoft.com/office/drawing/2014/main" id="{7851014B-20F7-F0CE-47C2-0832ECD783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49" y="1371600"/>
            <a:ext cx="5677255" cy="329609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0822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g10e9006cb6c_1_2"/>
          <p:cNvSpPr txBox="1">
            <a:spLocks noGrp="1"/>
          </p:cNvSpPr>
          <p:nvPr>
            <p:ph type="title"/>
          </p:nvPr>
        </p:nvSpPr>
        <p:spPr>
          <a:xfrm>
            <a:off x="202550" y="640154"/>
            <a:ext cx="8629800" cy="572700"/>
          </a:xfrm>
          <a:prstGeom prst="rect">
            <a:avLst/>
          </a:prstGeom>
          <a:noFill/>
          <a:ln>
            <a:solidFill>
              <a:schemeClr val="accent1"/>
            </a:solidFill>
          </a:ln>
        </p:spPr>
        <p:txBody>
          <a:bodyPr spcFirstLastPara="1" wrap="square" lIns="91425" tIns="91425" rIns="91425" bIns="91425" anchor="t" anchorCtr="0">
            <a:noAutofit/>
          </a:bodyPr>
          <a:lstStyle/>
          <a:p>
            <a:r>
              <a:rPr lang="en" dirty="0">
                <a:solidFill>
                  <a:srgbClr val="1974D2"/>
                </a:solidFill>
              </a:rPr>
              <a:t>Executive Summary (1/3): </a:t>
            </a:r>
            <a:r>
              <a:rPr lang="en-US" dirty="0">
                <a:solidFill>
                  <a:srgbClr val="1974D2"/>
                </a:solidFill>
              </a:rPr>
              <a:t>Conclusions on the Logistic Models</a:t>
            </a:r>
            <a:br>
              <a:rPr lang="en-US" dirty="0">
                <a:solidFill>
                  <a:srgbClr val="1974D2"/>
                </a:solidFill>
              </a:rPr>
            </a:br>
            <a:r>
              <a:rPr lang="en" dirty="0">
                <a:solidFill>
                  <a:srgbClr val="000000"/>
                </a:solidFill>
              </a:rPr>
              <a:t> </a:t>
            </a:r>
            <a:endParaRPr dirty="0">
              <a:solidFill>
                <a:srgbClr val="000000"/>
              </a:solidFill>
            </a:endParaRPr>
          </a:p>
        </p:txBody>
      </p:sp>
      <p:sp>
        <p:nvSpPr>
          <p:cNvPr id="119" name="Google Shape;119;g10e9006cb6c_1_2"/>
          <p:cNvSpPr txBox="1">
            <a:spLocks noGrp="1"/>
          </p:cNvSpPr>
          <p:nvPr>
            <p:ph type="body" idx="1"/>
          </p:nvPr>
        </p:nvSpPr>
        <p:spPr>
          <a:xfrm>
            <a:off x="202550" y="1212850"/>
            <a:ext cx="8629800" cy="3706800"/>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Bef>
                <a:spcPts val="1000"/>
              </a:spcBef>
              <a:spcAft>
                <a:spcPts val="1000"/>
              </a:spcAft>
              <a:buClr>
                <a:srgbClr val="000000"/>
              </a:buClr>
              <a:buSzPts val="1400"/>
              <a:buChar char="●"/>
            </a:pPr>
            <a:r>
              <a:rPr lang="en-US" sz="1400" dirty="0">
                <a:solidFill>
                  <a:srgbClr val="000000"/>
                </a:solidFill>
              </a:rPr>
              <a:t>A predictive logistic model has been built that permits the INN Hotel Management to determine, with an f1_score of 0.70 on the training set, whether a given client will cancel their booking or not and, thus, better inform management of bookings</a:t>
            </a:r>
          </a:p>
          <a:p>
            <a:pPr marL="457200" lvl="0" indent="-317500" algn="l" rtl="0">
              <a:lnSpc>
                <a:spcPct val="115000"/>
              </a:lnSpc>
              <a:spcBef>
                <a:spcPts val="1000"/>
              </a:spcBef>
              <a:spcAft>
                <a:spcPts val="1000"/>
              </a:spcAft>
              <a:buClr>
                <a:srgbClr val="000000"/>
              </a:buClr>
              <a:buSzPts val="1400"/>
              <a:buChar char="●"/>
            </a:pPr>
            <a:r>
              <a:rPr lang="en-US" sz="1400" dirty="0">
                <a:solidFill>
                  <a:srgbClr val="000000"/>
                </a:solidFill>
              </a:rPr>
              <a:t>Among the three models assessed, on both the training and test data sets, the model with default threshold was the most accurate while the model with a threshold of 0.37 had the highest f1 score</a:t>
            </a:r>
          </a:p>
          <a:p>
            <a:pPr marL="457200" lvl="0" indent="-317500" algn="l" rtl="0">
              <a:lnSpc>
                <a:spcPct val="115000"/>
              </a:lnSpc>
              <a:spcBef>
                <a:spcPts val="1000"/>
              </a:spcBef>
              <a:spcAft>
                <a:spcPts val="1000"/>
              </a:spcAft>
              <a:buClr>
                <a:srgbClr val="000000"/>
              </a:buClr>
              <a:buSzPts val="1400"/>
              <a:buChar char="●"/>
            </a:pPr>
            <a:r>
              <a:rPr lang="en-US" sz="1400" dirty="0">
                <a:solidFill>
                  <a:srgbClr val="000000"/>
                </a:solidFill>
              </a:rPr>
              <a:t>Increase in parking space requested, month of arrival (from January to December), and number of special requests tends to reduce the likelihood of a client cancelling their booking</a:t>
            </a:r>
          </a:p>
          <a:p>
            <a:pPr marL="457200" lvl="0" indent="-317500" algn="l" rtl="0">
              <a:lnSpc>
                <a:spcPct val="115000"/>
              </a:lnSpc>
              <a:spcBef>
                <a:spcPts val="1000"/>
              </a:spcBef>
              <a:spcAft>
                <a:spcPts val="1000"/>
              </a:spcAft>
              <a:buClr>
                <a:srgbClr val="000000"/>
              </a:buClr>
              <a:buSzPts val="1400"/>
              <a:buChar char="●"/>
            </a:pPr>
            <a:r>
              <a:rPr lang="en-US" sz="1400" dirty="0">
                <a:solidFill>
                  <a:srgbClr val="000000"/>
                </a:solidFill>
              </a:rPr>
              <a:t>The likelihood of cancellation is increased by increase in the number of people (adults and children) involved, the number of days booked, and the lead time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18888"/>
            <a:ext cx="8629800" cy="482330"/>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EDA Results: Bivariate Analysis: Lead Time vs Booking Status</a:t>
            </a:r>
            <a:endParaRPr dirty="0">
              <a:solidFill>
                <a:srgbClr val="1974D2"/>
              </a:solidFill>
            </a:endParaRPr>
          </a:p>
        </p:txBody>
      </p:sp>
      <p:sp>
        <p:nvSpPr>
          <p:cNvPr id="131" name="Google Shape;131;g10e9006cb6c_1_7"/>
          <p:cNvSpPr txBox="1">
            <a:spLocks noGrp="1"/>
          </p:cNvSpPr>
          <p:nvPr>
            <p:ph type="body" idx="1"/>
          </p:nvPr>
        </p:nvSpPr>
        <p:spPr>
          <a:xfrm>
            <a:off x="5879805" y="1101218"/>
            <a:ext cx="2952544" cy="3566475"/>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000000"/>
              </a:buClr>
              <a:buSzPts val="1400"/>
              <a:buChar char="●"/>
            </a:pPr>
            <a:r>
              <a:rPr lang="en-US" sz="1200" dirty="0">
                <a:solidFill>
                  <a:srgbClr val="000000"/>
                </a:solidFill>
              </a:rPr>
              <a:t>The lead time of both cancelled and not cancelled bookings is right-skewed</a:t>
            </a:r>
          </a:p>
          <a:p>
            <a:pPr marL="457200" lvl="0" indent="-317500" algn="l" rtl="0">
              <a:lnSpc>
                <a:spcPct val="115000"/>
              </a:lnSpc>
              <a:spcBef>
                <a:spcPts val="0"/>
              </a:spcBef>
              <a:spcAft>
                <a:spcPts val="0"/>
              </a:spcAft>
              <a:buClr>
                <a:srgbClr val="000000"/>
              </a:buClr>
              <a:buSzPts val="1400"/>
              <a:buChar char="●"/>
            </a:pPr>
            <a:r>
              <a:rPr lang="en-US" sz="1200" dirty="0">
                <a:solidFill>
                  <a:srgbClr val="000000"/>
                </a:solidFill>
              </a:rPr>
              <a:t>The lead time tends to be about 70 days longer and is significantly more varied for cancelled than not cancelled bookings</a:t>
            </a:r>
          </a:p>
        </p:txBody>
      </p:sp>
      <p:sp>
        <p:nvSpPr>
          <p:cNvPr id="132" name="Google Shape;132;g10e9006cb6c_1_7"/>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data background check</a:t>
            </a:r>
            <a:endParaRPr sz="1200" b="0" i="1" u="none" strike="noStrike" cap="none" dirty="0">
              <a:solidFill>
                <a:srgbClr val="666666"/>
              </a:solidFill>
              <a:latin typeface="Nunito"/>
              <a:ea typeface="Nunito"/>
              <a:cs typeface="Nunito"/>
              <a:sym typeface="Nunito"/>
            </a:endParaRPr>
          </a:p>
        </p:txBody>
      </p:sp>
      <p:pic>
        <p:nvPicPr>
          <p:cNvPr id="58370" name="Picture 2">
            <a:extLst>
              <a:ext uri="{FF2B5EF4-FFF2-40B4-BE49-F238E27FC236}">
                <a16:creationId xmlns:a16="http://schemas.microsoft.com/office/drawing/2014/main" id="{4E80A7DD-C07C-B5CD-4772-C70B437830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49" y="1101218"/>
            <a:ext cx="5677255" cy="356647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80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18887"/>
            <a:ext cx="8629800" cy="763345"/>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EDA Results: Bivariate Analysis: Number of Family Members vs Booking Status</a:t>
            </a:r>
            <a:endParaRPr dirty="0">
              <a:solidFill>
                <a:srgbClr val="1974D2"/>
              </a:solidFill>
            </a:endParaRPr>
          </a:p>
        </p:txBody>
      </p:sp>
      <p:sp>
        <p:nvSpPr>
          <p:cNvPr id="131" name="Google Shape;131;g10e9006cb6c_1_7"/>
          <p:cNvSpPr txBox="1">
            <a:spLocks noGrp="1"/>
          </p:cNvSpPr>
          <p:nvPr>
            <p:ph type="body" idx="1"/>
          </p:nvPr>
        </p:nvSpPr>
        <p:spPr>
          <a:xfrm>
            <a:off x="5879805" y="1382232"/>
            <a:ext cx="2952544" cy="3285461"/>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000000"/>
              </a:buClr>
              <a:buSzPts val="1400"/>
              <a:buChar char="●"/>
            </a:pPr>
            <a:r>
              <a:rPr lang="en-US" sz="1200" dirty="0">
                <a:solidFill>
                  <a:srgbClr val="000000"/>
                </a:solidFill>
              </a:rPr>
              <a:t>The greatest percentage of cancellations were registered for bookings with 4 family members</a:t>
            </a:r>
          </a:p>
          <a:p>
            <a:pPr marL="457200" lvl="0" indent="-317500" algn="l" rtl="0">
              <a:lnSpc>
                <a:spcPct val="115000"/>
              </a:lnSpc>
              <a:spcBef>
                <a:spcPts val="0"/>
              </a:spcBef>
              <a:spcAft>
                <a:spcPts val="0"/>
              </a:spcAft>
              <a:buClr>
                <a:srgbClr val="000000"/>
              </a:buClr>
              <a:buSzPts val="1400"/>
              <a:buChar char="●"/>
            </a:pPr>
            <a:r>
              <a:rPr lang="en-US" sz="1200" dirty="0">
                <a:solidFill>
                  <a:srgbClr val="000000"/>
                </a:solidFill>
              </a:rPr>
              <a:t>Bookings registering 3, 5, and 2 family members had approximately the same percentage of cancellation</a:t>
            </a:r>
          </a:p>
        </p:txBody>
      </p:sp>
      <p:sp>
        <p:nvSpPr>
          <p:cNvPr id="132" name="Google Shape;132;g10e9006cb6c_1_7"/>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data background check</a:t>
            </a:r>
            <a:endParaRPr sz="1200" b="0" i="1" u="none" strike="noStrike" cap="none" dirty="0">
              <a:solidFill>
                <a:srgbClr val="666666"/>
              </a:solidFill>
              <a:latin typeface="Nunito"/>
              <a:ea typeface="Nunito"/>
              <a:cs typeface="Nunito"/>
              <a:sym typeface="Nunito"/>
            </a:endParaRPr>
          </a:p>
        </p:txBody>
      </p:sp>
      <p:pic>
        <p:nvPicPr>
          <p:cNvPr id="60418" name="Picture 2">
            <a:extLst>
              <a:ext uri="{FF2B5EF4-FFF2-40B4-BE49-F238E27FC236}">
                <a16:creationId xmlns:a16="http://schemas.microsoft.com/office/drawing/2014/main" id="{42BF0B4C-EA69-14CA-9340-3960E1961E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50" y="1382232"/>
            <a:ext cx="5677254" cy="328546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0305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18887"/>
            <a:ext cx="8629800" cy="492963"/>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EDA Results: Bivariate Analysis: Total Days vs Booking Status</a:t>
            </a:r>
            <a:endParaRPr dirty="0">
              <a:solidFill>
                <a:srgbClr val="1974D2"/>
              </a:solidFill>
            </a:endParaRPr>
          </a:p>
        </p:txBody>
      </p:sp>
      <p:sp>
        <p:nvSpPr>
          <p:cNvPr id="131" name="Google Shape;131;g10e9006cb6c_1_7"/>
          <p:cNvSpPr txBox="1">
            <a:spLocks noGrp="1"/>
          </p:cNvSpPr>
          <p:nvPr>
            <p:ph type="body" idx="1"/>
          </p:nvPr>
        </p:nvSpPr>
        <p:spPr>
          <a:xfrm>
            <a:off x="5879805" y="1111850"/>
            <a:ext cx="2952544" cy="3555843"/>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000000"/>
              </a:buClr>
              <a:buSzPts val="1400"/>
              <a:buChar char="●"/>
            </a:pPr>
            <a:r>
              <a:rPr lang="en-US" sz="1200" dirty="0">
                <a:solidFill>
                  <a:srgbClr val="000000"/>
                </a:solidFill>
              </a:rPr>
              <a:t>For bookings registering both week and weekend nights, clients who booked 18, 22, and 24 days cancelled their bookings</a:t>
            </a:r>
          </a:p>
          <a:p>
            <a:pPr marL="457200" lvl="0" indent="-317500" algn="l" rtl="0">
              <a:lnSpc>
                <a:spcPct val="115000"/>
              </a:lnSpc>
              <a:spcBef>
                <a:spcPts val="0"/>
              </a:spcBef>
              <a:spcAft>
                <a:spcPts val="0"/>
              </a:spcAft>
              <a:buClr>
                <a:srgbClr val="000000"/>
              </a:buClr>
              <a:buSzPts val="1400"/>
              <a:buChar char="●"/>
            </a:pPr>
            <a:r>
              <a:rPr lang="en-US" sz="1200" dirty="0">
                <a:solidFill>
                  <a:srgbClr val="000000"/>
                </a:solidFill>
              </a:rPr>
              <a:t>For bookings registering both week and weekend nights, bookings for 2, 4, and 5 days registered the least percentage of cancellations</a:t>
            </a:r>
          </a:p>
        </p:txBody>
      </p:sp>
      <p:sp>
        <p:nvSpPr>
          <p:cNvPr id="132" name="Google Shape;132;g10e9006cb6c_1_7"/>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data background check</a:t>
            </a:r>
            <a:endParaRPr sz="1200" b="0" i="1" u="none" strike="noStrike" cap="none" dirty="0">
              <a:solidFill>
                <a:srgbClr val="666666"/>
              </a:solidFill>
              <a:latin typeface="Nunito"/>
              <a:ea typeface="Nunito"/>
              <a:cs typeface="Nunito"/>
              <a:sym typeface="Nunito"/>
            </a:endParaRPr>
          </a:p>
        </p:txBody>
      </p:sp>
      <p:pic>
        <p:nvPicPr>
          <p:cNvPr id="62466" name="Picture 2">
            <a:extLst>
              <a:ext uri="{FF2B5EF4-FFF2-40B4-BE49-F238E27FC236}">
                <a16:creationId xmlns:a16="http://schemas.microsoft.com/office/drawing/2014/main" id="{6E96B5E8-4EB0-D710-C896-199B2EA120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50" y="1111851"/>
            <a:ext cx="5677254" cy="355584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3879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18887"/>
            <a:ext cx="8629800" cy="742080"/>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EDA Results: Bivariate Analysis: Repeated Guests vs Booking Status</a:t>
            </a:r>
            <a:endParaRPr dirty="0">
              <a:solidFill>
                <a:srgbClr val="1974D2"/>
              </a:solidFill>
            </a:endParaRPr>
          </a:p>
        </p:txBody>
      </p:sp>
      <p:sp>
        <p:nvSpPr>
          <p:cNvPr id="131" name="Google Shape;131;g10e9006cb6c_1_7"/>
          <p:cNvSpPr txBox="1">
            <a:spLocks noGrp="1"/>
          </p:cNvSpPr>
          <p:nvPr>
            <p:ph type="body" idx="1"/>
          </p:nvPr>
        </p:nvSpPr>
        <p:spPr>
          <a:xfrm>
            <a:off x="5879805" y="1360967"/>
            <a:ext cx="2952544" cy="3306726"/>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000000"/>
              </a:buClr>
              <a:buSzPts val="1400"/>
              <a:buChar char="●"/>
            </a:pPr>
            <a:r>
              <a:rPr lang="en-US" sz="1200" dirty="0">
                <a:solidFill>
                  <a:srgbClr val="000000"/>
                </a:solidFill>
              </a:rPr>
              <a:t>New clients are much more likely to cancel their bookings</a:t>
            </a:r>
          </a:p>
          <a:p>
            <a:pPr marL="457200" lvl="0" indent="-317500" algn="l" rtl="0">
              <a:lnSpc>
                <a:spcPct val="115000"/>
              </a:lnSpc>
              <a:spcBef>
                <a:spcPts val="0"/>
              </a:spcBef>
              <a:spcAft>
                <a:spcPts val="0"/>
              </a:spcAft>
              <a:buClr>
                <a:srgbClr val="000000"/>
              </a:buClr>
              <a:buSzPts val="1400"/>
              <a:buChar char="●"/>
            </a:pPr>
            <a:r>
              <a:rPr lang="en-US" sz="1200" dirty="0">
                <a:solidFill>
                  <a:srgbClr val="000000"/>
                </a:solidFill>
              </a:rPr>
              <a:t>Old clients almost never cancel</a:t>
            </a:r>
          </a:p>
        </p:txBody>
      </p:sp>
      <p:sp>
        <p:nvSpPr>
          <p:cNvPr id="132" name="Google Shape;132;g10e9006cb6c_1_7"/>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data background check</a:t>
            </a:r>
            <a:endParaRPr sz="1200" b="0" i="1" u="none" strike="noStrike" cap="none" dirty="0">
              <a:solidFill>
                <a:srgbClr val="666666"/>
              </a:solidFill>
              <a:latin typeface="Nunito"/>
              <a:ea typeface="Nunito"/>
              <a:cs typeface="Nunito"/>
              <a:sym typeface="Nunito"/>
            </a:endParaRPr>
          </a:p>
        </p:txBody>
      </p:sp>
      <p:pic>
        <p:nvPicPr>
          <p:cNvPr id="65538" name="Picture 2">
            <a:extLst>
              <a:ext uri="{FF2B5EF4-FFF2-40B4-BE49-F238E27FC236}">
                <a16:creationId xmlns:a16="http://schemas.microsoft.com/office/drawing/2014/main" id="{6D98632F-6B26-10FE-8F15-DAD6F008DF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49" y="1360966"/>
            <a:ext cx="5677255" cy="330672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2791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18887"/>
            <a:ext cx="8629800" cy="471698"/>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EDA Results: Bivariate Analysis: Month vs Guests</a:t>
            </a:r>
            <a:endParaRPr dirty="0">
              <a:solidFill>
                <a:srgbClr val="1974D2"/>
              </a:solidFill>
            </a:endParaRPr>
          </a:p>
        </p:txBody>
      </p:sp>
      <p:sp>
        <p:nvSpPr>
          <p:cNvPr id="131" name="Google Shape;131;g10e9006cb6c_1_7"/>
          <p:cNvSpPr txBox="1">
            <a:spLocks noGrp="1"/>
          </p:cNvSpPr>
          <p:nvPr>
            <p:ph type="body" idx="1"/>
          </p:nvPr>
        </p:nvSpPr>
        <p:spPr>
          <a:xfrm>
            <a:off x="5879805" y="1090585"/>
            <a:ext cx="2952544" cy="3577108"/>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000000"/>
              </a:buClr>
              <a:buSzPts val="1400"/>
              <a:buChar char="●"/>
            </a:pPr>
            <a:r>
              <a:rPr lang="en-US" sz="1200" dirty="0">
                <a:solidFill>
                  <a:srgbClr val="000000"/>
                </a:solidFill>
              </a:rPr>
              <a:t>We have confirmation that October registered the greatest number of arrivals whereas January had the least</a:t>
            </a:r>
          </a:p>
        </p:txBody>
      </p:sp>
      <p:sp>
        <p:nvSpPr>
          <p:cNvPr id="132" name="Google Shape;132;g10e9006cb6c_1_7"/>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data background check</a:t>
            </a:r>
            <a:endParaRPr sz="1200" b="0" i="1" u="none" strike="noStrike" cap="none" dirty="0">
              <a:solidFill>
                <a:srgbClr val="666666"/>
              </a:solidFill>
              <a:latin typeface="Nunito"/>
              <a:ea typeface="Nunito"/>
              <a:cs typeface="Nunito"/>
              <a:sym typeface="Nunito"/>
            </a:endParaRPr>
          </a:p>
        </p:txBody>
      </p:sp>
      <p:pic>
        <p:nvPicPr>
          <p:cNvPr id="67586" name="Picture 2">
            <a:extLst>
              <a:ext uri="{FF2B5EF4-FFF2-40B4-BE49-F238E27FC236}">
                <a16:creationId xmlns:a16="http://schemas.microsoft.com/office/drawing/2014/main" id="{AC5A88C5-3422-90C3-BF52-24EDB4908F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50" y="1090585"/>
            <a:ext cx="5677254" cy="357710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21113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18887"/>
            <a:ext cx="8629800" cy="742080"/>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EDA Results: Bivariate Analysis: Arrival Month vs Booking Status</a:t>
            </a:r>
            <a:endParaRPr dirty="0">
              <a:solidFill>
                <a:srgbClr val="1974D2"/>
              </a:solidFill>
            </a:endParaRPr>
          </a:p>
        </p:txBody>
      </p:sp>
      <p:sp>
        <p:nvSpPr>
          <p:cNvPr id="131" name="Google Shape;131;g10e9006cb6c_1_7"/>
          <p:cNvSpPr txBox="1">
            <a:spLocks noGrp="1"/>
          </p:cNvSpPr>
          <p:nvPr>
            <p:ph type="body" idx="1"/>
          </p:nvPr>
        </p:nvSpPr>
        <p:spPr>
          <a:xfrm>
            <a:off x="5879805" y="1360967"/>
            <a:ext cx="2952544" cy="3306726"/>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000000"/>
              </a:buClr>
              <a:buSzPts val="1400"/>
              <a:buChar char="●"/>
            </a:pPr>
            <a:r>
              <a:rPr lang="en-US" sz="1200" dirty="0">
                <a:solidFill>
                  <a:srgbClr val="000000"/>
                </a:solidFill>
              </a:rPr>
              <a:t>The greatest percentage of cancellations was registered for bookings by clients arriving in July and the least for those arriving in January</a:t>
            </a:r>
          </a:p>
        </p:txBody>
      </p:sp>
      <p:sp>
        <p:nvSpPr>
          <p:cNvPr id="132" name="Google Shape;132;g10e9006cb6c_1_7"/>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data background check</a:t>
            </a:r>
            <a:endParaRPr sz="1200" b="0" i="1" u="none" strike="noStrike" cap="none" dirty="0">
              <a:solidFill>
                <a:srgbClr val="666666"/>
              </a:solidFill>
              <a:latin typeface="Nunito"/>
              <a:ea typeface="Nunito"/>
              <a:cs typeface="Nunito"/>
              <a:sym typeface="Nunito"/>
            </a:endParaRPr>
          </a:p>
        </p:txBody>
      </p:sp>
      <p:pic>
        <p:nvPicPr>
          <p:cNvPr id="69634" name="Picture 2">
            <a:extLst>
              <a:ext uri="{FF2B5EF4-FFF2-40B4-BE49-F238E27FC236}">
                <a16:creationId xmlns:a16="http://schemas.microsoft.com/office/drawing/2014/main" id="{7140B7A6-2BB8-C657-863E-FA043E8AD6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50" y="1360967"/>
            <a:ext cx="5677254" cy="330672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9356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18887"/>
            <a:ext cx="8629800" cy="742080"/>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EDA Results: Bivariate Analysis: Arrival Month vs Average Price Per Room</a:t>
            </a:r>
            <a:endParaRPr dirty="0">
              <a:solidFill>
                <a:srgbClr val="1974D2"/>
              </a:solidFill>
            </a:endParaRPr>
          </a:p>
        </p:txBody>
      </p:sp>
      <p:sp>
        <p:nvSpPr>
          <p:cNvPr id="131" name="Google Shape;131;g10e9006cb6c_1_7"/>
          <p:cNvSpPr txBox="1">
            <a:spLocks noGrp="1"/>
          </p:cNvSpPr>
          <p:nvPr>
            <p:ph type="body" idx="1"/>
          </p:nvPr>
        </p:nvSpPr>
        <p:spPr>
          <a:xfrm>
            <a:off x="5879805" y="1360967"/>
            <a:ext cx="2952544" cy="3306726"/>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000000"/>
              </a:buClr>
              <a:buSzPts val="1400"/>
              <a:buChar char="●"/>
            </a:pPr>
            <a:r>
              <a:rPr lang="en-US" sz="1200" dirty="0">
                <a:solidFill>
                  <a:srgbClr val="000000"/>
                </a:solidFill>
              </a:rPr>
              <a:t>The most expensive bookings were registered for arrivals between May and September; correlates with trend of arrivals - demand was clearly highest during summer</a:t>
            </a:r>
          </a:p>
        </p:txBody>
      </p:sp>
      <p:sp>
        <p:nvSpPr>
          <p:cNvPr id="132" name="Google Shape;132;g10e9006cb6c_1_7"/>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data background check</a:t>
            </a:r>
            <a:endParaRPr sz="1200" b="0" i="1" u="none" strike="noStrike" cap="none" dirty="0">
              <a:solidFill>
                <a:srgbClr val="666666"/>
              </a:solidFill>
              <a:latin typeface="Nunito"/>
              <a:ea typeface="Nunito"/>
              <a:cs typeface="Nunito"/>
              <a:sym typeface="Nunito"/>
            </a:endParaRPr>
          </a:p>
        </p:txBody>
      </p:sp>
      <p:pic>
        <p:nvPicPr>
          <p:cNvPr id="71682" name="Picture 2">
            <a:extLst>
              <a:ext uri="{FF2B5EF4-FFF2-40B4-BE49-F238E27FC236}">
                <a16:creationId xmlns:a16="http://schemas.microsoft.com/office/drawing/2014/main" id="{60806F99-ADBD-79E6-3EAB-64856B3452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50" y="1360967"/>
            <a:ext cx="5677254" cy="330672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1359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4"/>
          <p:cNvSpPr txBox="1">
            <a:spLocks noGrp="1"/>
          </p:cNvSpPr>
          <p:nvPr>
            <p:ph type="title"/>
          </p:nvPr>
        </p:nvSpPr>
        <p:spPr>
          <a:xfrm>
            <a:off x="202550" y="618892"/>
            <a:ext cx="8629800" cy="572700"/>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Data Preprocessing</a:t>
            </a:r>
            <a:r>
              <a:rPr lang="en" dirty="0">
                <a:solidFill>
                  <a:srgbClr val="000000"/>
                </a:solidFill>
              </a:rPr>
              <a:t> </a:t>
            </a:r>
            <a:endParaRPr dirty="0">
              <a:solidFill>
                <a:srgbClr val="000000"/>
              </a:solidFill>
            </a:endParaRPr>
          </a:p>
        </p:txBody>
      </p:sp>
      <p:sp>
        <p:nvSpPr>
          <p:cNvPr id="138" name="Google Shape;138;p4"/>
          <p:cNvSpPr txBox="1">
            <a:spLocks noGrp="1"/>
          </p:cNvSpPr>
          <p:nvPr>
            <p:ph type="body" idx="1"/>
          </p:nvPr>
        </p:nvSpPr>
        <p:spPr>
          <a:xfrm>
            <a:off x="4831856" y="1191588"/>
            <a:ext cx="4000493" cy="3706800"/>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2D3B45"/>
              </a:buClr>
              <a:buSzPts val="1400"/>
              <a:buChar char="●"/>
            </a:pPr>
            <a:r>
              <a:rPr lang="en-US" sz="800" dirty="0">
                <a:solidFill>
                  <a:srgbClr val="2D3B45"/>
                </a:solidFill>
                <a:highlight>
                  <a:srgbClr val="FFFFFF"/>
                </a:highlight>
              </a:rPr>
              <a:t>The dataset contains no duplicates and no missing values</a:t>
            </a:r>
          </a:p>
          <a:p>
            <a:pPr marL="457200" lvl="0" indent="-317500" algn="l" rtl="0">
              <a:lnSpc>
                <a:spcPct val="115000"/>
              </a:lnSpc>
              <a:spcBef>
                <a:spcPts val="0"/>
              </a:spcBef>
              <a:spcAft>
                <a:spcPts val="0"/>
              </a:spcAft>
              <a:buClr>
                <a:srgbClr val="2D3B45"/>
              </a:buClr>
              <a:buSzPts val="1400"/>
              <a:buChar char="●"/>
            </a:pPr>
            <a:r>
              <a:rPr lang="en-US" sz="800" dirty="0">
                <a:solidFill>
                  <a:srgbClr val="2D3B45"/>
                </a:solidFill>
                <a:highlight>
                  <a:srgbClr val="FFFFFF"/>
                </a:highlight>
              </a:rPr>
              <a:t>Most of the attributes are right-skewed</a:t>
            </a:r>
          </a:p>
          <a:p>
            <a:pPr marL="457200" lvl="0" indent="-317500" algn="l" rtl="0">
              <a:lnSpc>
                <a:spcPct val="115000"/>
              </a:lnSpc>
              <a:spcBef>
                <a:spcPts val="0"/>
              </a:spcBef>
              <a:spcAft>
                <a:spcPts val="0"/>
              </a:spcAft>
              <a:buClr>
                <a:srgbClr val="2D3B45"/>
              </a:buClr>
              <a:buSzPts val="1400"/>
              <a:buChar char="●"/>
            </a:pPr>
            <a:r>
              <a:rPr lang="en-US" sz="800" dirty="0">
                <a:solidFill>
                  <a:srgbClr val="2D3B45"/>
                </a:solidFill>
                <a:highlight>
                  <a:srgbClr val="FFFFFF"/>
                </a:highlight>
              </a:rPr>
              <a:t>The arrival year is left-skewed</a:t>
            </a:r>
          </a:p>
          <a:p>
            <a:pPr marL="457200" lvl="0" indent="-317500" algn="l" rtl="0">
              <a:lnSpc>
                <a:spcPct val="115000"/>
              </a:lnSpc>
              <a:spcBef>
                <a:spcPts val="0"/>
              </a:spcBef>
              <a:spcAft>
                <a:spcPts val="0"/>
              </a:spcAft>
              <a:buClr>
                <a:srgbClr val="2D3B45"/>
              </a:buClr>
              <a:buSzPts val="1400"/>
              <a:buChar char="●"/>
            </a:pPr>
            <a:r>
              <a:rPr lang="en-US" sz="800" dirty="0">
                <a:solidFill>
                  <a:srgbClr val="2D3B45"/>
                </a:solidFill>
                <a:highlight>
                  <a:srgbClr val="FFFFFF"/>
                </a:highlight>
              </a:rPr>
              <a:t>The number of adults has roughly equal upper and lower outliers</a:t>
            </a:r>
          </a:p>
          <a:p>
            <a:pPr marL="457200" lvl="0" indent="-317500" algn="l" rtl="0">
              <a:lnSpc>
                <a:spcPct val="115000"/>
              </a:lnSpc>
              <a:spcBef>
                <a:spcPts val="0"/>
              </a:spcBef>
              <a:spcAft>
                <a:spcPts val="0"/>
              </a:spcAft>
              <a:buClr>
                <a:srgbClr val="2D3B45"/>
              </a:buClr>
              <a:buSzPts val="1400"/>
              <a:buChar char="●"/>
            </a:pPr>
            <a:r>
              <a:rPr lang="en-US" sz="800" dirty="0">
                <a:solidFill>
                  <a:srgbClr val="2D3B45"/>
                </a:solidFill>
                <a:highlight>
                  <a:srgbClr val="FFFFFF"/>
                </a:highlight>
              </a:rPr>
              <a:t>The arrival month and arrival date have no outliers</a:t>
            </a:r>
          </a:p>
          <a:p>
            <a:pPr marL="457200" lvl="0" indent="-317500" algn="l" rtl="0">
              <a:lnSpc>
                <a:spcPct val="115000"/>
              </a:lnSpc>
              <a:spcBef>
                <a:spcPts val="0"/>
              </a:spcBef>
              <a:spcAft>
                <a:spcPts val="0"/>
              </a:spcAft>
              <a:buClr>
                <a:srgbClr val="2D3B45"/>
              </a:buClr>
              <a:buSzPts val="1400"/>
              <a:buChar char="●"/>
            </a:pPr>
            <a:r>
              <a:rPr lang="en-US" sz="800" dirty="0">
                <a:solidFill>
                  <a:srgbClr val="2D3B45"/>
                </a:solidFill>
                <a:highlight>
                  <a:srgbClr val="FFFFFF"/>
                </a:highlight>
              </a:rPr>
              <a:t>A special form of </a:t>
            </a:r>
            <a:r>
              <a:rPr lang="en-US" sz="800" dirty="0" err="1">
                <a:solidFill>
                  <a:srgbClr val="2D3B45"/>
                </a:solidFill>
                <a:highlight>
                  <a:srgbClr val="FFFFFF"/>
                </a:highlight>
              </a:rPr>
              <a:t>winsorization</a:t>
            </a:r>
            <a:r>
              <a:rPr lang="en-US" sz="800" dirty="0">
                <a:solidFill>
                  <a:srgbClr val="2D3B45"/>
                </a:solidFill>
                <a:highlight>
                  <a:srgbClr val="FFFFFF"/>
                </a:highlight>
              </a:rPr>
              <a:t> has been used to handle outliers of the average price per room: Values greater than 500 have been assigned the value of the upper whisker, which is about 180</a:t>
            </a:r>
          </a:p>
          <a:p>
            <a:pPr marL="457200" lvl="0" indent="-317500" algn="l" rtl="0">
              <a:lnSpc>
                <a:spcPct val="115000"/>
              </a:lnSpc>
              <a:spcBef>
                <a:spcPts val="0"/>
              </a:spcBef>
              <a:spcAft>
                <a:spcPts val="0"/>
              </a:spcAft>
              <a:buClr>
                <a:srgbClr val="2D3B45"/>
              </a:buClr>
              <a:buSzPts val="1400"/>
              <a:buChar char="●"/>
            </a:pPr>
            <a:r>
              <a:rPr lang="en-US" sz="800" dirty="0">
                <a:solidFill>
                  <a:srgbClr val="2D3B45"/>
                </a:solidFill>
                <a:highlight>
                  <a:srgbClr val="FFFFFF"/>
                </a:highlight>
              </a:rPr>
              <a:t>Both the logistic and tree models benefitted of similar encoding:</a:t>
            </a:r>
          </a:p>
          <a:p>
            <a:pPr lvl="1" indent="-317500">
              <a:spcBef>
                <a:spcPts val="0"/>
              </a:spcBef>
              <a:buClr>
                <a:srgbClr val="2D3B45"/>
              </a:buClr>
              <a:buSzPts val="1400"/>
              <a:buFont typeface="Wingdings" pitchFamily="2" charset="2"/>
              <a:buChar char="Ø"/>
            </a:pPr>
            <a:r>
              <a:rPr lang="en-US" sz="600" dirty="0">
                <a:solidFill>
                  <a:srgbClr val="2D3B45"/>
                </a:solidFill>
                <a:highlight>
                  <a:srgbClr val="FFFFFF"/>
                </a:highlight>
              </a:rPr>
              <a:t>Splitting the data into predictor and target variables</a:t>
            </a:r>
          </a:p>
          <a:p>
            <a:pPr lvl="1" indent="-317500">
              <a:spcBef>
                <a:spcPts val="0"/>
              </a:spcBef>
              <a:buClr>
                <a:srgbClr val="2D3B45"/>
              </a:buClr>
              <a:buSzPts val="1400"/>
              <a:buFont typeface="Wingdings" pitchFamily="2" charset="2"/>
              <a:buChar char="Ø"/>
            </a:pPr>
            <a:r>
              <a:rPr lang="en-US" sz="600" dirty="0">
                <a:solidFill>
                  <a:srgbClr val="2D3B45"/>
                </a:solidFill>
                <a:highlight>
                  <a:srgbClr val="FFFFFF"/>
                </a:highlight>
              </a:rPr>
              <a:t>Encoding the target variable (Booking Status): 1 for cancellation and 0 for non-cancellation</a:t>
            </a:r>
          </a:p>
          <a:p>
            <a:pPr lvl="1" indent="-317500">
              <a:spcBef>
                <a:spcPts val="0"/>
              </a:spcBef>
              <a:buClr>
                <a:srgbClr val="2D3B45"/>
              </a:buClr>
              <a:buSzPts val="1400"/>
              <a:buFont typeface="Wingdings" pitchFamily="2" charset="2"/>
              <a:buChar char="Ø"/>
            </a:pPr>
            <a:r>
              <a:rPr lang="en-US" sz="600" dirty="0">
                <a:solidFill>
                  <a:srgbClr val="2D3B45"/>
                </a:solidFill>
                <a:highlight>
                  <a:srgbClr val="FFFFFF"/>
                </a:highlight>
              </a:rPr>
              <a:t>Dummy transformation of categorical predictor variables</a:t>
            </a:r>
          </a:p>
          <a:p>
            <a:pPr lvl="1" indent="-317500">
              <a:spcBef>
                <a:spcPts val="0"/>
              </a:spcBef>
              <a:buClr>
                <a:srgbClr val="2D3B45"/>
              </a:buClr>
              <a:buSzPts val="1400"/>
              <a:buFont typeface="Wingdings" pitchFamily="2" charset="2"/>
              <a:buChar char="Ø"/>
            </a:pPr>
            <a:r>
              <a:rPr lang="en-US" sz="600" dirty="0">
                <a:solidFill>
                  <a:srgbClr val="2D3B45"/>
                </a:solidFill>
                <a:highlight>
                  <a:srgbClr val="FFFFFF"/>
                </a:highlight>
              </a:rPr>
              <a:t>Adding a constant to the predictor variables solely for the logistic regression model</a:t>
            </a:r>
          </a:p>
          <a:p>
            <a:pPr lvl="1" indent="-317500">
              <a:spcBef>
                <a:spcPts val="0"/>
              </a:spcBef>
              <a:buClr>
                <a:srgbClr val="2D3B45"/>
              </a:buClr>
              <a:buSzPts val="1400"/>
              <a:buFont typeface="Wingdings" pitchFamily="2" charset="2"/>
              <a:buChar char="Ø"/>
            </a:pPr>
            <a:r>
              <a:rPr lang="en-US" sz="600" dirty="0">
                <a:solidFill>
                  <a:srgbClr val="2D3B45"/>
                </a:solidFill>
                <a:highlight>
                  <a:srgbClr val="FFFFFF"/>
                </a:highlight>
              </a:rPr>
              <a:t>Finally splitting the transformed variables into training and rest data respectively in the ratio 7:3</a:t>
            </a:r>
          </a:p>
          <a:p>
            <a:pPr marL="457200" lvl="0" indent="-317500" algn="l" rtl="0">
              <a:lnSpc>
                <a:spcPct val="115000"/>
              </a:lnSpc>
              <a:spcBef>
                <a:spcPts val="0"/>
              </a:spcBef>
              <a:spcAft>
                <a:spcPts val="0"/>
              </a:spcAft>
              <a:buClr>
                <a:srgbClr val="2D3B45"/>
              </a:buClr>
              <a:buSzPts val="1400"/>
              <a:buChar char="●"/>
            </a:pPr>
            <a:r>
              <a:rPr lang="en-US" sz="800" dirty="0">
                <a:solidFill>
                  <a:srgbClr val="2D3B45"/>
                </a:solidFill>
                <a:highlight>
                  <a:srgbClr val="FFFFFF"/>
                </a:highlight>
              </a:rPr>
              <a:t>The class distribution in the training and test data set is approximately the same (1 cancellation to 2 non-cancellations), confirming our previous observation that about 2/3 of the bookings were not cancelled</a:t>
            </a:r>
          </a:p>
          <a:p>
            <a:pPr marL="457200" lvl="0" indent="-317500" algn="l" rtl="0">
              <a:lnSpc>
                <a:spcPct val="115000"/>
              </a:lnSpc>
              <a:spcBef>
                <a:spcPts val="0"/>
              </a:spcBef>
              <a:spcAft>
                <a:spcPts val="0"/>
              </a:spcAft>
              <a:buClr>
                <a:srgbClr val="2D3B45"/>
              </a:buClr>
              <a:buSzPts val="1400"/>
              <a:buChar char="●"/>
            </a:pPr>
            <a:r>
              <a:rPr lang="en-US" sz="800" dirty="0">
                <a:solidFill>
                  <a:srgbClr val="2D3B45"/>
                </a:solidFill>
                <a:highlight>
                  <a:srgbClr val="FFFFFF"/>
                </a:highlight>
              </a:rPr>
              <a:t>None of the non-dummy variables has a variance inflation factor greater than 5; so we can conclude that no multicollinearity exists among the predictor variables</a:t>
            </a:r>
          </a:p>
          <a:p>
            <a:pPr marL="457200" lvl="0" indent="-317500" algn="l" rtl="0">
              <a:lnSpc>
                <a:spcPct val="115000"/>
              </a:lnSpc>
              <a:spcBef>
                <a:spcPts val="0"/>
              </a:spcBef>
              <a:spcAft>
                <a:spcPts val="0"/>
              </a:spcAft>
              <a:buClr>
                <a:srgbClr val="2D3B45"/>
              </a:buClr>
              <a:buSzPts val="1400"/>
              <a:buChar char="●"/>
            </a:pPr>
            <a:r>
              <a:rPr lang="en-US" sz="800" dirty="0">
                <a:solidFill>
                  <a:srgbClr val="2D3B45"/>
                </a:solidFill>
                <a:highlight>
                  <a:srgbClr val="FFFFFF"/>
                </a:highlight>
              </a:rPr>
              <a:t>After excluding relatively insignificant (high p-value) variables, the performance of the logistic model remains practically the same on the training data set: 81% accuracy, 63% recall, 74% precision, and 68% F1 score</a:t>
            </a:r>
          </a:p>
        </p:txBody>
      </p:sp>
      <p:pic>
        <p:nvPicPr>
          <p:cNvPr id="14338" name="Picture 2">
            <a:extLst>
              <a:ext uri="{FF2B5EF4-FFF2-40B4-BE49-F238E27FC236}">
                <a16:creationId xmlns:a16="http://schemas.microsoft.com/office/drawing/2014/main" id="{B0A47A37-BCC6-74FD-33D7-9C7C4259B2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550" y="1191588"/>
            <a:ext cx="4613999" cy="157498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7AF9EEE-08EF-21E5-3E6D-DEC4A41EA5D2}"/>
              </a:ext>
            </a:extLst>
          </p:cNvPr>
          <p:cNvPicPr>
            <a:picLocks noChangeAspect="1"/>
          </p:cNvPicPr>
          <p:nvPr/>
        </p:nvPicPr>
        <p:blipFill>
          <a:blip r:embed="rId4"/>
          <a:stretch>
            <a:fillRect/>
          </a:stretch>
        </p:blipFill>
        <p:spPr>
          <a:xfrm>
            <a:off x="2441253" y="2766573"/>
            <a:ext cx="2383281" cy="2128415"/>
          </a:xfrm>
          <a:prstGeom prst="rect">
            <a:avLst/>
          </a:prstGeom>
          <a:ln>
            <a:solidFill>
              <a:schemeClr val="accent1"/>
            </a:solidFill>
          </a:ln>
        </p:spPr>
      </p:pic>
      <p:pic>
        <p:nvPicPr>
          <p:cNvPr id="5" name="Picture 4">
            <a:extLst>
              <a:ext uri="{FF2B5EF4-FFF2-40B4-BE49-F238E27FC236}">
                <a16:creationId xmlns:a16="http://schemas.microsoft.com/office/drawing/2014/main" id="{A7A596B4-9AAE-94BF-F5F3-83224C064A76}"/>
              </a:ext>
            </a:extLst>
          </p:cNvPr>
          <p:cNvPicPr>
            <a:picLocks noChangeAspect="1"/>
          </p:cNvPicPr>
          <p:nvPr/>
        </p:nvPicPr>
        <p:blipFill>
          <a:blip r:embed="rId5"/>
          <a:stretch>
            <a:fillRect/>
          </a:stretch>
        </p:blipFill>
        <p:spPr>
          <a:xfrm>
            <a:off x="205322" y="2766573"/>
            <a:ext cx="2228609" cy="2128415"/>
          </a:xfrm>
          <a:prstGeom prst="rect">
            <a:avLst/>
          </a:prstGeom>
          <a:ln>
            <a:solidFill>
              <a:schemeClr val="accent1"/>
            </a:solid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4"/>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a:solidFill>
                  <a:srgbClr val="1974D2"/>
                </a:solidFill>
              </a:rPr>
              <a:t>Data Preprocessing</a:t>
            </a:r>
            <a:r>
              <a:rPr lang="en">
                <a:solidFill>
                  <a:srgbClr val="000000"/>
                </a:solidFill>
              </a:rPr>
              <a:t> </a:t>
            </a:r>
            <a:endParaRPr>
              <a:solidFill>
                <a:srgbClr val="000000"/>
              </a:solidFill>
            </a:endParaRPr>
          </a:p>
        </p:txBody>
      </p:sp>
      <p:sp>
        <p:nvSpPr>
          <p:cNvPr id="138" name="Google Shape;138;p4"/>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2D3B45"/>
              </a:buClr>
              <a:buSzPts val="1400"/>
              <a:buChar char="●"/>
            </a:pPr>
            <a:r>
              <a:rPr lang="en" sz="1400">
                <a:solidFill>
                  <a:srgbClr val="2D3B45"/>
                </a:solidFill>
                <a:highlight>
                  <a:srgbClr val="FFFFFF"/>
                </a:highlight>
              </a:rPr>
              <a:t>Duplicate value check</a:t>
            </a:r>
            <a:endParaRPr sz="1400">
              <a:solidFill>
                <a:srgbClr val="2D3B45"/>
              </a:solidFill>
              <a:highlight>
                <a:srgbClr val="FFFFFF"/>
              </a:highlight>
            </a:endParaRPr>
          </a:p>
          <a:p>
            <a:pPr marL="457200" lvl="0" indent="-317500" algn="l" rtl="0">
              <a:lnSpc>
                <a:spcPct val="115000"/>
              </a:lnSpc>
              <a:spcBef>
                <a:spcPts val="1000"/>
              </a:spcBef>
              <a:spcAft>
                <a:spcPts val="0"/>
              </a:spcAft>
              <a:buClr>
                <a:srgbClr val="2D3B45"/>
              </a:buClr>
              <a:buSzPts val="1400"/>
              <a:buChar char="●"/>
            </a:pPr>
            <a:r>
              <a:rPr lang="en" sz="1400">
                <a:solidFill>
                  <a:srgbClr val="2D3B45"/>
                </a:solidFill>
                <a:highlight>
                  <a:srgbClr val="FFFFFF"/>
                </a:highlight>
              </a:rPr>
              <a:t>Missing value treatment</a:t>
            </a:r>
            <a:endParaRPr sz="1400">
              <a:solidFill>
                <a:srgbClr val="2D3B45"/>
              </a:solidFill>
              <a:highlight>
                <a:srgbClr val="FFFFFF"/>
              </a:highlight>
            </a:endParaRPr>
          </a:p>
          <a:p>
            <a:pPr marL="457200" lvl="0" indent="-317500" algn="l" rtl="0">
              <a:lnSpc>
                <a:spcPct val="115000"/>
              </a:lnSpc>
              <a:spcBef>
                <a:spcPts val="1000"/>
              </a:spcBef>
              <a:spcAft>
                <a:spcPts val="0"/>
              </a:spcAft>
              <a:buClr>
                <a:srgbClr val="2D3B45"/>
              </a:buClr>
              <a:buSzPts val="1400"/>
              <a:buChar char="●"/>
            </a:pPr>
            <a:r>
              <a:rPr lang="en" sz="1400">
                <a:solidFill>
                  <a:srgbClr val="2D3B45"/>
                </a:solidFill>
                <a:highlight>
                  <a:srgbClr val="FFFFFF"/>
                </a:highlight>
              </a:rPr>
              <a:t>Outlier check (</a:t>
            </a:r>
            <a:r>
              <a:rPr lang="en" sz="1400">
                <a:solidFill>
                  <a:srgbClr val="2D3B45"/>
                </a:solidFill>
                <a:highlight>
                  <a:schemeClr val="lt1"/>
                </a:highlight>
              </a:rPr>
              <a:t>treatment </a:t>
            </a:r>
            <a:r>
              <a:rPr lang="en" sz="1400">
                <a:solidFill>
                  <a:srgbClr val="2D3B45"/>
                </a:solidFill>
                <a:highlight>
                  <a:srgbClr val="FFFFFF"/>
                </a:highlight>
              </a:rPr>
              <a:t>if needed)</a:t>
            </a:r>
            <a:endParaRPr sz="1400">
              <a:solidFill>
                <a:srgbClr val="2D3B45"/>
              </a:solidFill>
              <a:highlight>
                <a:srgbClr val="FFFFFF"/>
              </a:highlight>
            </a:endParaRPr>
          </a:p>
          <a:p>
            <a:pPr marL="457200" lvl="0" indent="-317500" algn="l" rtl="0">
              <a:lnSpc>
                <a:spcPct val="115000"/>
              </a:lnSpc>
              <a:spcBef>
                <a:spcPts val="1000"/>
              </a:spcBef>
              <a:spcAft>
                <a:spcPts val="0"/>
              </a:spcAft>
              <a:buClr>
                <a:srgbClr val="2D3B45"/>
              </a:buClr>
              <a:buSzPts val="1400"/>
              <a:buChar char="●"/>
            </a:pPr>
            <a:r>
              <a:rPr lang="en" sz="1400">
                <a:solidFill>
                  <a:srgbClr val="2D3B45"/>
                </a:solidFill>
                <a:highlight>
                  <a:srgbClr val="FFFFFF"/>
                </a:highlight>
              </a:rPr>
              <a:t>Feature engineering</a:t>
            </a:r>
            <a:endParaRPr sz="1400">
              <a:solidFill>
                <a:srgbClr val="2D3B45"/>
              </a:solidFill>
              <a:highlight>
                <a:srgbClr val="FFFFFF"/>
              </a:highlight>
            </a:endParaRPr>
          </a:p>
          <a:p>
            <a:pPr marL="457200" lvl="0" indent="-317500" algn="l" rtl="0">
              <a:lnSpc>
                <a:spcPct val="115000"/>
              </a:lnSpc>
              <a:spcBef>
                <a:spcPts val="1000"/>
              </a:spcBef>
              <a:spcAft>
                <a:spcPts val="0"/>
              </a:spcAft>
              <a:buClr>
                <a:srgbClr val="2D3B45"/>
              </a:buClr>
              <a:buSzPts val="1400"/>
              <a:buChar char="●"/>
            </a:pPr>
            <a:r>
              <a:rPr lang="en" sz="1400">
                <a:solidFill>
                  <a:srgbClr val="2D3B45"/>
                </a:solidFill>
                <a:highlight>
                  <a:srgbClr val="FFFFFF"/>
                </a:highlight>
              </a:rPr>
              <a:t>Data preparation for modeling</a:t>
            </a:r>
            <a:endParaRPr sz="1400">
              <a:solidFill>
                <a:srgbClr val="2D3B45"/>
              </a:solidFill>
              <a:highlight>
                <a:srgbClr val="FFFFFF"/>
              </a:highlight>
            </a:endParaRPr>
          </a:p>
          <a:p>
            <a:pPr marL="0" lvl="0" indent="0" algn="l" rtl="0">
              <a:lnSpc>
                <a:spcPct val="115000"/>
              </a:lnSpc>
              <a:spcBef>
                <a:spcPts val="1000"/>
              </a:spcBef>
              <a:spcAft>
                <a:spcPts val="0"/>
              </a:spcAft>
              <a:buSzPts val="1500"/>
              <a:buNone/>
            </a:pPr>
            <a:endParaRPr sz="1400">
              <a:solidFill>
                <a:srgbClr val="2D3B45"/>
              </a:solidFill>
              <a:highlight>
                <a:srgbClr val="FFFFFF"/>
              </a:highlight>
            </a:endParaRPr>
          </a:p>
          <a:p>
            <a:pPr marL="0" lvl="0" indent="0" algn="l" rtl="0">
              <a:lnSpc>
                <a:spcPct val="115000"/>
              </a:lnSpc>
              <a:spcBef>
                <a:spcPts val="1000"/>
              </a:spcBef>
              <a:spcAft>
                <a:spcPts val="0"/>
              </a:spcAft>
              <a:buSzPts val="1500"/>
              <a:buNone/>
            </a:pPr>
            <a:r>
              <a:rPr lang="en" sz="1200" b="1" i="1">
                <a:solidFill>
                  <a:srgbClr val="000000"/>
                </a:solidFill>
              </a:rPr>
              <a:t>Note</a:t>
            </a:r>
            <a:r>
              <a:rPr lang="en" sz="1200" i="1">
                <a:solidFill>
                  <a:srgbClr val="000000"/>
                </a:solidFill>
              </a:rPr>
              <a:t>: You can use more than one slide if needed </a:t>
            </a:r>
            <a:endParaRPr sz="1400">
              <a:solidFill>
                <a:srgbClr val="000000"/>
              </a:solidFill>
            </a:endParaRPr>
          </a:p>
          <a:p>
            <a:pPr marL="0" lvl="0" indent="0" algn="l" rtl="0">
              <a:lnSpc>
                <a:spcPct val="115000"/>
              </a:lnSpc>
              <a:spcBef>
                <a:spcPts val="1000"/>
              </a:spcBef>
              <a:spcAft>
                <a:spcPts val="1000"/>
              </a:spcAft>
              <a:buSzPts val="1500"/>
              <a:buNone/>
            </a:pPr>
            <a:endParaRPr sz="1400">
              <a:solidFill>
                <a:srgbClr val="2D3B45"/>
              </a:solidFill>
              <a:highlight>
                <a:srgbClr val="FFFFFF"/>
              </a:highlight>
            </a:endParaRPr>
          </a:p>
        </p:txBody>
      </p:sp>
    </p:spTree>
    <p:extLst>
      <p:ext uri="{BB962C8B-B14F-4D97-AF65-F5344CB8AC3E}">
        <p14:creationId xmlns:p14="http://schemas.microsoft.com/office/powerpoint/2010/main" val="28069132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6"/>
          <p:cNvSpPr txBox="1">
            <a:spLocks noGrp="1"/>
          </p:cNvSpPr>
          <p:nvPr>
            <p:ph type="title"/>
          </p:nvPr>
        </p:nvSpPr>
        <p:spPr>
          <a:xfrm>
            <a:off x="202549" y="618888"/>
            <a:ext cx="8629799" cy="572700"/>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Model Performance Summary</a:t>
            </a:r>
            <a:endParaRPr dirty="0">
              <a:solidFill>
                <a:srgbClr val="1974D2"/>
              </a:solidFill>
            </a:endParaRPr>
          </a:p>
        </p:txBody>
      </p:sp>
      <p:sp>
        <p:nvSpPr>
          <p:cNvPr id="144" name="Google Shape;144;p6"/>
          <p:cNvSpPr txBox="1">
            <a:spLocks noGrp="1"/>
          </p:cNvSpPr>
          <p:nvPr>
            <p:ph type="body" idx="1"/>
          </p:nvPr>
        </p:nvSpPr>
        <p:spPr>
          <a:xfrm>
            <a:off x="5923140" y="1262031"/>
            <a:ext cx="2909209" cy="3697784"/>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000000"/>
              </a:buClr>
              <a:buSzPts val="1400"/>
              <a:buChar char="●"/>
            </a:pPr>
            <a:r>
              <a:rPr lang="en-US" sz="800" dirty="0">
                <a:solidFill>
                  <a:schemeClr val="dk1"/>
                </a:solidFill>
              </a:rPr>
              <a:t>The performance of the logistic model on the training data set for the three thresholds is as follows:</a:t>
            </a:r>
          </a:p>
          <a:p>
            <a:pPr lvl="1" indent="-317500">
              <a:spcBef>
                <a:spcPts val="0"/>
              </a:spcBef>
              <a:buClr>
                <a:srgbClr val="000000"/>
              </a:buClr>
              <a:buSzPts val="1400"/>
              <a:buFont typeface="Wingdings" pitchFamily="2" charset="2"/>
              <a:buChar char="Ø"/>
            </a:pPr>
            <a:r>
              <a:rPr lang="en-US" sz="600" dirty="0">
                <a:solidFill>
                  <a:schemeClr val="dk1"/>
                </a:solidFill>
              </a:rPr>
              <a:t>Accuracy is highest for the default threshold and lowest for the threshold of 37%</a:t>
            </a:r>
          </a:p>
          <a:p>
            <a:pPr lvl="1" indent="-317500">
              <a:spcBef>
                <a:spcPts val="0"/>
              </a:spcBef>
              <a:buClr>
                <a:srgbClr val="000000"/>
              </a:buClr>
              <a:buSzPts val="1400"/>
              <a:buFont typeface="Wingdings" pitchFamily="2" charset="2"/>
              <a:buChar char="Ø"/>
            </a:pPr>
            <a:r>
              <a:rPr lang="en-US" sz="600" dirty="0">
                <a:solidFill>
                  <a:schemeClr val="dk1"/>
                </a:solidFill>
              </a:rPr>
              <a:t>The F1 score is highest for the threshold of 37% and least for default threshold</a:t>
            </a:r>
          </a:p>
          <a:p>
            <a:pPr marL="457200" lvl="0" indent="-317500" algn="l" rtl="0">
              <a:lnSpc>
                <a:spcPct val="115000"/>
              </a:lnSpc>
              <a:spcBef>
                <a:spcPts val="0"/>
              </a:spcBef>
              <a:spcAft>
                <a:spcPts val="0"/>
              </a:spcAft>
              <a:buClr>
                <a:srgbClr val="000000"/>
              </a:buClr>
              <a:buSzPts val="1400"/>
              <a:buChar char="●"/>
            </a:pPr>
            <a:r>
              <a:rPr lang="en-US" sz="800" dirty="0">
                <a:solidFill>
                  <a:schemeClr val="dk1"/>
                </a:solidFill>
              </a:rPr>
              <a:t>The performance of the logistic model on the test data set for the three thresholds is as follows:</a:t>
            </a:r>
          </a:p>
          <a:p>
            <a:pPr lvl="1" indent="-317500">
              <a:spcBef>
                <a:spcPts val="0"/>
              </a:spcBef>
              <a:buClr>
                <a:srgbClr val="000000"/>
              </a:buClr>
              <a:buSzPts val="1400"/>
              <a:buFont typeface="Wingdings" pitchFamily="2" charset="2"/>
              <a:buChar char="Ø"/>
            </a:pPr>
            <a:r>
              <a:rPr lang="en-US" sz="600" dirty="0">
                <a:solidFill>
                  <a:schemeClr val="dk1"/>
                </a:solidFill>
              </a:rPr>
              <a:t>Accuracy is highest for model with the default threshold and lowest for the model with a threshold of 0.37</a:t>
            </a:r>
          </a:p>
          <a:p>
            <a:pPr lvl="1" indent="-317500">
              <a:spcBef>
                <a:spcPts val="0"/>
              </a:spcBef>
              <a:buClr>
                <a:srgbClr val="000000"/>
              </a:buClr>
              <a:buSzPts val="1400"/>
              <a:buFont typeface="Wingdings" pitchFamily="2" charset="2"/>
              <a:buChar char="Ø"/>
            </a:pPr>
            <a:r>
              <a:rPr lang="en-US" sz="600" dirty="0">
                <a:solidFill>
                  <a:schemeClr val="dk1"/>
                </a:solidFill>
              </a:rPr>
              <a:t>The F1 score is highest for the model with a threshold of 0.37 and lowest for the model with the default threshold</a:t>
            </a:r>
          </a:p>
          <a:p>
            <a:pPr marL="457200" lvl="0" indent="-317500" algn="l" rtl="0">
              <a:lnSpc>
                <a:spcPct val="115000"/>
              </a:lnSpc>
              <a:spcBef>
                <a:spcPts val="0"/>
              </a:spcBef>
              <a:spcAft>
                <a:spcPts val="0"/>
              </a:spcAft>
              <a:buClr>
                <a:srgbClr val="000000"/>
              </a:buClr>
              <a:buSzPts val="1400"/>
              <a:buChar char="●"/>
            </a:pPr>
            <a:r>
              <a:rPr lang="en-US" sz="800" dirty="0">
                <a:solidFill>
                  <a:schemeClr val="dk1"/>
                </a:solidFill>
              </a:rPr>
              <a:t>The performance of the untuned, pre-tuned, and post-tuned tree classifier models on the training data is as follows:</a:t>
            </a:r>
          </a:p>
          <a:p>
            <a:pPr lvl="1" indent="-317500">
              <a:spcBef>
                <a:spcPts val="0"/>
              </a:spcBef>
              <a:buClr>
                <a:srgbClr val="000000"/>
              </a:buClr>
              <a:buSzPts val="1400"/>
              <a:buFont typeface="Wingdings" pitchFamily="2" charset="2"/>
              <a:buChar char="Ø"/>
            </a:pPr>
            <a:r>
              <a:rPr lang="en-US" sz="600" dirty="0">
                <a:solidFill>
                  <a:schemeClr val="dk1"/>
                </a:solidFill>
              </a:rPr>
              <a:t>Both the accuracy and f1 score are highest for the untuned model and lowest for the pre-tuned model</a:t>
            </a:r>
          </a:p>
          <a:p>
            <a:pPr marL="457200" lvl="0" indent="-317500" algn="l" rtl="0">
              <a:lnSpc>
                <a:spcPct val="115000"/>
              </a:lnSpc>
              <a:spcBef>
                <a:spcPts val="0"/>
              </a:spcBef>
              <a:spcAft>
                <a:spcPts val="0"/>
              </a:spcAft>
              <a:buClr>
                <a:srgbClr val="000000"/>
              </a:buClr>
              <a:buSzPts val="1400"/>
              <a:buChar char="●"/>
            </a:pPr>
            <a:r>
              <a:rPr lang="en-US" sz="800" dirty="0">
                <a:solidFill>
                  <a:schemeClr val="dk1"/>
                </a:solidFill>
              </a:rPr>
              <a:t>The performance of the untuned, pre-tuned, and post-tuned tree classifier models on the test data is as follows:</a:t>
            </a:r>
          </a:p>
          <a:p>
            <a:pPr lvl="1" indent="-317500">
              <a:spcBef>
                <a:spcPts val="0"/>
              </a:spcBef>
              <a:buClr>
                <a:srgbClr val="000000"/>
              </a:buClr>
              <a:buSzPts val="1400"/>
              <a:buFont typeface="Wingdings" pitchFamily="2" charset="2"/>
              <a:buChar char="Ø"/>
            </a:pPr>
            <a:r>
              <a:rPr lang="en-US" sz="600" dirty="0">
                <a:solidFill>
                  <a:schemeClr val="dk1"/>
                </a:solidFill>
              </a:rPr>
              <a:t>The accuracy is highest for the untuned model and lowest for the pre-tuned model</a:t>
            </a:r>
          </a:p>
          <a:p>
            <a:pPr lvl="1" indent="-317500">
              <a:spcBef>
                <a:spcPts val="0"/>
              </a:spcBef>
              <a:buClr>
                <a:srgbClr val="000000"/>
              </a:buClr>
              <a:buSzPts val="1400"/>
              <a:buFont typeface="Wingdings" pitchFamily="2" charset="2"/>
              <a:buChar char="Ø"/>
            </a:pPr>
            <a:r>
              <a:rPr lang="en-US" sz="600" dirty="0">
                <a:solidFill>
                  <a:schemeClr val="dk1"/>
                </a:solidFill>
              </a:rPr>
              <a:t>The f1 score is highest for the post-tuned model and lowest for the pre-tuned model</a:t>
            </a:r>
          </a:p>
        </p:txBody>
      </p:sp>
      <p:sp>
        <p:nvSpPr>
          <p:cNvPr id="2" name="TextBox 1">
            <a:extLst>
              <a:ext uri="{FF2B5EF4-FFF2-40B4-BE49-F238E27FC236}">
                <a16:creationId xmlns:a16="http://schemas.microsoft.com/office/drawing/2014/main" id="{DCDA0671-BECE-34F5-474D-56CC912BA95E}"/>
              </a:ext>
            </a:extLst>
          </p:cNvPr>
          <p:cNvSpPr txBox="1"/>
          <p:nvPr/>
        </p:nvSpPr>
        <p:spPr>
          <a:xfrm>
            <a:off x="202551" y="1253019"/>
            <a:ext cx="2856852" cy="337983"/>
          </a:xfrm>
          <a:prstGeom prst="rect">
            <a:avLst/>
          </a:prstGeom>
          <a:noFill/>
          <a:ln>
            <a:solidFill>
              <a:schemeClr val="accent1"/>
            </a:solidFill>
          </a:ln>
        </p:spPr>
        <p:txBody>
          <a:bodyPr wrap="square" rtlCol="0">
            <a:noAutofit/>
          </a:bodyPr>
          <a:lstStyle/>
          <a:p>
            <a:r>
              <a:rPr lang="en-US" sz="1600" dirty="0">
                <a:solidFill>
                  <a:schemeClr val="accent2"/>
                </a:solidFill>
              </a:rPr>
              <a:t>Training Performance - Logit</a:t>
            </a:r>
          </a:p>
        </p:txBody>
      </p:sp>
      <p:sp>
        <p:nvSpPr>
          <p:cNvPr id="3" name="TextBox 2">
            <a:extLst>
              <a:ext uri="{FF2B5EF4-FFF2-40B4-BE49-F238E27FC236}">
                <a16:creationId xmlns:a16="http://schemas.microsoft.com/office/drawing/2014/main" id="{84DF25CB-D52B-4155-E8C4-DF7939672633}"/>
              </a:ext>
            </a:extLst>
          </p:cNvPr>
          <p:cNvSpPr txBox="1"/>
          <p:nvPr/>
        </p:nvSpPr>
        <p:spPr>
          <a:xfrm>
            <a:off x="3061074" y="1262031"/>
            <a:ext cx="2856852" cy="316985"/>
          </a:xfrm>
          <a:prstGeom prst="rect">
            <a:avLst/>
          </a:prstGeom>
          <a:noFill/>
          <a:ln>
            <a:solidFill>
              <a:schemeClr val="accent1"/>
            </a:solidFill>
          </a:ln>
        </p:spPr>
        <p:txBody>
          <a:bodyPr wrap="square" rtlCol="0">
            <a:noAutofit/>
          </a:bodyPr>
          <a:lstStyle/>
          <a:p>
            <a:r>
              <a:rPr lang="en-US" sz="1600" dirty="0">
                <a:solidFill>
                  <a:schemeClr val="accent2"/>
                </a:solidFill>
              </a:rPr>
              <a:t>Training Performance - Tree</a:t>
            </a:r>
          </a:p>
        </p:txBody>
      </p:sp>
      <p:pic>
        <p:nvPicPr>
          <p:cNvPr id="8" name="Picture 7">
            <a:extLst>
              <a:ext uri="{FF2B5EF4-FFF2-40B4-BE49-F238E27FC236}">
                <a16:creationId xmlns:a16="http://schemas.microsoft.com/office/drawing/2014/main" id="{B5D8B66E-EBB8-10C6-E71A-5E43ACC7D5C9}"/>
              </a:ext>
            </a:extLst>
          </p:cNvPr>
          <p:cNvPicPr>
            <a:picLocks noChangeAspect="1"/>
          </p:cNvPicPr>
          <p:nvPr/>
        </p:nvPicPr>
        <p:blipFill>
          <a:blip r:embed="rId3"/>
          <a:stretch>
            <a:fillRect/>
          </a:stretch>
        </p:blipFill>
        <p:spPr>
          <a:xfrm>
            <a:off x="202550" y="1591124"/>
            <a:ext cx="2856854" cy="1444462"/>
          </a:xfrm>
          <a:prstGeom prst="rect">
            <a:avLst/>
          </a:prstGeom>
          <a:ln>
            <a:solidFill>
              <a:schemeClr val="accent1"/>
            </a:solidFill>
          </a:ln>
        </p:spPr>
      </p:pic>
      <p:sp>
        <p:nvSpPr>
          <p:cNvPr id="9" name="TextBox 8">
            <a:extLst>
              <a:ext uri="{FF2B5EF4-FFF2-40B4-BE49-F238E27FC236}">
                <a16:creationId xmlns:a16="http://schemas.microsoft.com/office/drawing/2014/main" id="{C415BE88-8F80-6D84-392A-6B8B95EF3074}"/>
              </a:ext>
            </a:extLst>
          </p:cNvPr>
          <p:cNvSpPr txBox="1"/>
          <p:nvPr/>
        </p:nvSpPr>
        <p:spPr>
          <a:xfrm>
            <a:off x="202550" y="3166141"/>
            <a:ext cx="2856852" cy="337983"/>
          </a:xfrm>
          <a:prstGeom prst="rect">
            <a:avLst/>
          </a:prstGeom>
          <a:noFill/>
          <a:ln>
            <a:solidFill>
              <a:schemeClr val="accent1"/>
            </a:solidFill>
          </a:ln>
        </p:spPr>
        <p:txBody>
          <a:bodyPr wrap="square" rtlCol="0">
            <a:noAutofit/>
          </a:bodyPr>
          <a:lstStyle/>
          <a:p>
            <a:r>
              <a:rPr lang="en-US" sz="1600" dirty="0">
                <a:solidFill>
                  <a:schemeClr val="accent2"/>
                </a:solidFill>
              </a:rPr>
              <a:t>Test Performance - Logit</a:t>
            </a:r>
          </a:p>
        </p:txBody>
      </p:sp>
      <p:pic>
        <p:nvPicPr>
          <p:cNvPr id="11" name="Picture 10">
            <a:extLst>
              <a:ext uri="{FF2B5EF4-FFF2-40B4-BE49-F238E27FC236}">
                <a16:creationId xmlns:a16="http://schemas.microsoft.com/office/drawing/2014/main" id="{41A15718-C0F8-1E99-8FDA-C84A32DC2B33}"/>
              </a:ext>
            </a:extLst>
          </p:cNvPr>
          <p:cNvPicPr>
            <a:picLocks noChangeAspect="1"/>
          </p:cNvPicPr>
          <p:nvPr/>
        </p:nvPicPr>
        <p:blipFill>
          <a:blip r:embed="rId4"/>
          <a:stretch>
            <a:fillRect/>
          </a:stretch>
        </p:blipFill>
        <p:spPr>
          <a:xfrm>
            <a:off x="202548" y="3503368"/>
            <a:ext cx="2856854" cy="1444462"/>
          </a:xfrm>
          <a:prstGeom prst="rect">
            <a:avLst/>
          </a:prstGeom>
          <a:ln>
            <a:solidFill>
              <a:schemeClr val="accent1"/>
            </a:solidFill>
          </a:ln>
        </p:spPr>
      </p:pic>
      <p:pic>
        <p:nvPicPr>
          <p:cNvPr id="12" name="Picture 11">
            <a:extLst>
              <a:ext uri="{FF2B5EF4-FFF2-40B4-BE49-F238E27FC236}">
                <a16:creationId xmlns:a16="http://schemas.microsoft.com/office/drawing/2014/main" id="{958CC742-F813-01B7-554A-8AECE8683449}"/>
              </a:ext>
            </a:extLst>
          </p:cNvPr>
          <p:cNvPicPr>
            <a:picLocks noChangeAspect="1"/>
          </p:cNvPicPr>
          <p:nvPr/>
        </p:nvPicPr>
        <p:blipFill>
          <a:blip r:embed="rId5"/>
          <a:stretch>
            <a:fillRect/>
          </a:stretch>
        </p:blipFill>
        <p:spPr>
          <a:xfrm>
            <a:off x="3059402" y="1591001"/>
            <a:ext cx="2856852" cy="1444585"/>
          </a:xfrm>
          <a:prstGeom prst="rect">
            <a:avLst/>
          </a:prstGeom>
          <a:ln>
            <a:solidFill>
              <a:schemeClr val="accent1"/>
            </a:solidFill>
          </a:ln>
        </p:spPr>
      </p:pic>
      <p:sp>
        <p:nvSpPr>
          <p:cNvPr id="13" name="TextBox 12">
            <a:extLst>
              <a:ext uri="{FF2B5EF4-FFF2-40B4-BE49-F238E27FC236}">
                <a16:creationId xmlns:a16="http://schemas.microsoft.com/office/drawing/2014/main" id="{9DAD56EA-BBA3-170A-3810-299396F33EEA}"/>
              </a:ext>
            </a:extLst>
          </p:cNvPr>
          <p:cNvSpPr txBox="1"/>
          <p:nvPr/>
        </p:nvSpPr>
        <p:spPr>
          <a:xfrm>
            <a:off x="3064617" y="3168808"/>
            <a:ext cx="2856852" cy="334560"/>
          </a:xfrm>
          <a:prstGeom prst="rect">
            <a:avLst/>
          </a:prstGeom>
          <a:noFill/>
          <a:ln>
            <a:solidFill>
              <a:schemeClr val="accent1"/>
            </a:solidFill>
          </a:ln>
        </p:spPr>
        <p:txBody>
          <a:bodyPr wrap="square" rtlCol="0">
            <a:noAutofit/>
          </a:bodyPr>
          <a:lstStyle/>
          <a:p>
            <a:r>
              <a:rPr lang="en-US" sz="1600" dirty="0">
                <a:solidFill>
                  <a:schemeClr val="accent2"/>
                </a:solidFill>
              </a:rPr>
              <a:t>Test Performance - Tree</a:t>
            </a:r>
          </a:p>
        </p:txBody>
      </p:sp>
      <p:pic>
        <p:nvPicPr>
          <p:cNvPr id="14" name="Picture 13">
            <a:extLst>
              <a:ext uri="{FF2B5EF4-FFF2-40B4-BE49-F238E27FC236}">
                <a16:creationId xmlns:a16="http://schemas.microsoft.com/office/drawing/2014/main" id="{244EE7DC-E440-AC4A-E76E-90748606D692}"/>
              </a:ext>
            </a:extLst>
          </p:cNvPr>
          <p:cNvPicPr>
            <a:picLocks noChangeAspect="1"/>
          </p:cNvPicPr>
          <p:nvPr/>
        </p:nvPicPr>
        <p:blipFill>
          <a:blip r:embed="rId6"/>
          <a:stretch>
            <a:fillRect/>
          </a:stretch>
        </p:blipFill>
        <p:spPr>
          <a:xfrm>
            <a:off x="3059402" y="3503368"/>
            <a:ext cx="2867282" cy="1456447"/>
          </a:xfrm>
          <a:prstGeom prst="rect">
            <a:avLst/>
          </a:prstGeom>
          <a:ln>
            <a:solidFill>
              <a:schemeClr val="accent1"/>
            </a:solid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g10e9006cb6c_1_2"/>
          <p:cNvSpPr txBox="1">
            <a:spLocks noGrp="1"/>
          </p:cNvSpPr>
          <p:nvPr>
            <p:ph type="title"/>
          </p:nvPr>
        </p:nvSpPr>
        <p:spPr>
          <a:xfrm>
            <a:off x="202550" y="640154"/>
            <a:ext cx="8629800" cy="752710"/>
          </a:xfrm>
          <a:prstGeom prst="rect">
            <a:avLst/>
          </a:prstGeom>
          <a:noFill/>
          <a:ln>
            <a:solidFill>
              <a:schemeClr val="accent1"/>
            </a:solidFill>
          </a:ln>
        </p:spPr>
        <p:txBody>
          <a:bodyPr spcFirstLastPara="1" wrap="square" lIns="91425" tIns="91425" rIns="91425" bIns="91425" anchor="t" anchorCtr="0">
            <a:noAutofit/>
          </a:bodyPr>
          <a:lstStyle/>
          <a:p>
            <a:r>
              <a:rPr lang="en" dirty="0">
                <a:solidFill>
                  <a:srgbClr val="1974D2"/>
                </a:solidFill>
              </a:rPr>
              <a:t>Executive Summary (2/3): </a:t>
            </a:r>
            <a:r>
              <a:rPr lang="en-US" dirty="0">
                <a:solidFill>
                  <a:srgbClr val="1974D2"/>
                </a:solidFill>
              </a:rPr>
              <a:t>Conclusions on the Tree Classifier Models</a:t>
            </a:r>
            <a:br>
              <a:rPr lang="en-US" dirty="0">
                <a:solidFill>
                  <a:srgbClr val="1974D2"/>
                </a:solidFill>
              </a:rPr>
            </a:br>
            <a:br>
              <a:rPr lang="en-US" dirty="0">
                <a:solidFill>
                  <a:srgbClr val="1974D2"/>
                </a:solidFill>
              </a:rPr>
            </a:br>
            <a:r>
              <a:rPr lang="en" dirty="0">
                <a:solidFill>
                  <a:srgbClr val="000000"/>
                </a:solidFill>
              </a:rPr>
              <a:t> </a:t>
            </a:r>
            <a:endParaRPr dirty="0">
              <a:solidFill>
                <a:srgbClr val="000000"/>
              </a:solidFill>
            </a:endParaRPr>
          </a:p>
        </p:txBody>
      </p:sp>
      <p:sp>
        <p:nvSpPr>
          <p:cNvPr id="119" name="Google Shape;119;g10e9006cb6c_1_2"/>
          <p:cNvSpPr txBox="1">
            <a:spLocks noGrp="1"/>
          </p:cNvSpPr>
          <p:nvPr>
            <p:ph type="body" idx="1"/>
          </p:nvPr>
        </p:nvSpPr>
        <p:spPr>
          <a:xfrm>
            <a:off x="202550" y="1392864"/>
            <a:ext cx="8629800" cy="3526785"/>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Bef>
                <a:spcPts val="1000"/>
              </a:spcBef>
              <a:spcAft>
                <a:spcPts val="1000"/>
              </a:spcAft>
              <a:buClr>
                <a:srgbClr val="000000"/>
              </a:buClr>
              <a:buSzPts val="1400"/>
              <a:buChar char="●"/>
            </a:pPr>
            <a:r>
              <a:rPr lang="en-US" sz="1400" dirty="0">
                <a:solidFill>
                  <a:srgbClr val="000000"/>
                </a:solidFill>
              </a:rPr>
              <a:t>A predictive model has been built that permits the Hotel Management to determine, with an f1 score of 0.99 on the training set, the likelihood of a client cancelling their booking</a:t>
            </a:r>
          </a:p>
          <a:p>
            <a:pPr marL="457200" lvl="0" indent="-317500" algn="l" rtl="0">
              <a:lnSpc>
                <a:spcPct val="115000"/>
              </a:lnSpc>
              <a:spcBef>
                <a:spcPts val="1000"/>
              </a:spcBef>
              <a:spcAft>
                <a:spcPts val="1000"/>
              </a:spcAft>
              <a:buClr>
                <a:srgbClr val="000000"/>
              </a:buClr>
              <a:buSzPts val="1400"/>
              <a:buChar char="●"/>
            </a:pPr>
            <a:r>
              <a:rPr lang="en-US" sz="1400" dirty="0">
                <a:solidFill>
                  <a:srgbClr val="000000"/>
                </a:solidFill>
              </a:rPr>
              <a:t>Among the three models assessed: On the training data set, the untuned model was the most accurate and had the highest f1 score; On the test data set, the untuned model was the most accurate whereas the post-tuned model had the highest f1 score</a:t>
            </a:r>
          </a:p>
          <a:p>
            <a:pPr marL="457200" lvl="0" indent="-317500" algn="l" rtl="0">
              <a:lnSpc>
                <a:spcPct val="115000"/>
              </a:lnSpc>
              <a:spcBef>
                <a:spcPts val="1000"/>
              </a:spcBef>
              <a:spcAft>
                <a:spcPts val="1000"/>
              </a:spcAft>
              <a:buClr>
                <a:srgbClr val="000000"/>
              </a:buClr>
              <a:buSzPts val="1400"/>
              <a:buChar char="●"/>
            </a:pPr>
            <a:r>
              <a:rPr lang="en-US" sz="1400" dirty="0">
                <a:solidFill>
                  <a:srgbClr val="000000"/>
                </a:solidFill>
              </a:rPr>
              <a:t>We observed, from the decision tree, that when the lead time is between than 150 and 163 days, the average price per room is less than 100 euros, there are no special requests, and the market segment type is not online, then bookings made after May will most likely be cancelled</a:t>
            </a:r>
          </a:p>
          <a:p>
            <a:pPr algn="l">
              <a:buFont typeface="Arial" panose="020B0604020202020204" pitchFamily="34" charset="0"/>
              <a:buChar char="•"/>
            </a:pPr>
            <a:endParaRPr lang="en-US" sz="1400" dirty="0">
              <a:solidFill>
                <a:srgbClr val="000000"/>
              </a:solidFill>
            </a:endParaRPr>
          </a:p>
        </p:txBody>
      </p:sp>
    </p:spTree>
    <p:extLst>
      <p:ext uri="{BB962C8B-B14F-4D97-AF65-F5344CB8AC3E}">
        <p14:creationId xmlns:p14="http://schemas.microsoft.com/office/powerpoint/2010/main" val="16189597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10e9006cb6c_1_20"/>
          <p:cNvSpPr txBox="1">
            <a:spLocks noGrp="1"/>
          </p:cNvSpPr>
          <p:nvPr>
            <p:ph type="ctrTitle"/>
          </p:nvPr>
        </p:nvSpPr>
        <p:spPr>
          <a:xfrm>
            <a:off x="0" y="2820425"/>
            <a:ext cx="9144000" cy="581700"/>
          </a:xfrm>
          <a:prstGeom prst="rect">
            <a:avLst/>
          </a:prstGeom>
          <a:solidFill>
            <a:srgbClr val="0000FF"/>
          </a:solid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800"/>
              <a:buNone/>
            </a:pPr>
            <a:r>
              <a:rPr lang="en" sz="3300">
                <a:solidFill>
                  <a:schemeClr val="lt1"/>
                </a:solidFill>
              </a:rPr>
              <a:t>APPENDIX</a:t>
            </a:r>
            <a:endParaRPr sz="3300">
              <a:solidFill>
                <a:schemeClr val="l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10ae355dec7_0_0"/>
          <p:cNvSpPr txBox="1">
            <a:spLocks noGrp="1"/>
          </p:cNvSpPr>
          <p:nvPr>
            <p:ph type="title"/>
          </p:nvPr>
        </p:nvSpPr>
        <p:spPr>
          <a:xfrm>
            <a:off x="202550" y="629523"/>
            <a:ext cx="8629800" cy="572700"/>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Data Background and Contents</a:t>
            </a:r>
            <a:endParaRPr dirty="0">
              <a:solidFill>
                <a:srgbClr val="1974D2"/>
              </a:solidFill>
            </a:endParaRPr>
          </a:p>
        </p:txBody>
      </p:sp>
      <p:sp>
        <p:nvSpPr>
          <p:cNvPr id="156" name="Google Shape;156;g10ae355dec7_0_0"/>
          <p:cNvSpPr txBox="1">
            <a:spLocks noGrp="1"/>
          </p:cNvSpPr>
          <p:nvPr>
            <p:ph type="body" idx="1"/>
          </p:nvPr>
        </p:nvSpPr>
        <p:spPr>
          <a:xfrm>
            <a:off x="4572000" y="1202224"/>
            <a:ext cx="4260350" cy="3412306"/>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Bef>
                <a:spcPts val="500"/>
              </a:spcBef>
              <a:spcAft>
                <a:spcPts val="500"/>
              </a:spcAft>
              <a:buClr>
                <a:srgbClr val="000000"/>
              </a:buClr>
              <a:buSzPts val="1400"/>
              <a:buChar char="●"/>
            </a:pPr>
            <a:r>
              <a:rPr lang="en-US" sz="1100" dirty="0">
                <a:solidFill>
                  <a:schemeClr val="dk1"/>
                </a:solidFill>
              </a:rPr>
              <a:t>The data has 5 categorical columns including </a:t>
            </a:r>
            <a:r>
              <a:rPr lang="en-US" sz="1100" dirty="0" err="1">
                <a:solidFill>
                  <a:schemeClr val="dk1"/>
                </a:solidFill>
              </a:rPr>
              <a:t>Booking_ID</a:t>
            </a:r>
            <a:r>
              <a:rPr lang="en-US" sz="1100" dirty="0">
                <a:solidFill>
                  <a:schemeClr val="dk1"/>
                </a:solidFill>
              </a:rPr>
              <a:t> which will be dropped because it has distinct values for each row and is simply used for identification</a:t>
            </a:r>
          </a:p>
          <a:p>
            <a:pPr marL="457200" lvl="0" indent="-317500" algn="l" rtl="0">
              <a:lnSpc>
                <a:spcPct val="115000"/>
              </a:lnSpc>
              <a:spcBef>
                <a:spcPts val="500"/>
              </a:spcBef>
              <a:spcAft>
                <a:spcPts val="500"/>
              </a:spcAft>
              <a:buClr>
                <a:srgbClr val="000000"/>
              </a:buClr>
              <a:buSzPts val="1400"/>
              <a:buChar char="●"/>
            </a:pPr>
            <a:r>
              <a:rPr lang="en-US" sz="1100" dirty="0">
                <a:solidFill>
                  <a:schemeClr val="dk1"/>
                </a:solidFill>
              </a:rPr>
              <a:t>The dataset has 19 columns (attributes) and 36275 rows (records)</a:t>
            </a:r>
          </a:p>
          <a:p>
            <a:pPr marL="457200" lvl="0" indent="-317500" algn="l" rtl="0">
              <a:lnSpc>
                <a:spcPct val="115000"/>
              </a:lnSpc>
              <a:spcBef>
                <a:spcPts val="500"/>
              </a:spcBef>
              <a:spcAft>
                <a:spcPts val="500"/>
              </a:spcAft>
              <a:buClr>
                <a:srgbClr val="000000"/>
              </a:buClr>
              <a:buSzPts val="1400"/>
              <a:buChar char="●"/>
            </a:pPr>
            <a:r>
              <a:rPr lang="en-US" sz="1100" dirty="0">
                <a:solidFill>
                  <a:schemeClr val="dk1"/>
                </a:solidFill>
              </a:rPr>
              <a:t>The dataset has 5 categorical columns and 14 numerical columns (13 int and 1 float); the categorical columns need to be encoded before running any model on the data</a:t>
            </a:r>
          </a:p>
          <a:p>
            <a:pPr marL="457200" lvl="0" indent="-317500" algn="l" rtl="0">
              <a:lnSpc>
                <a:spcPct val="115000"/>
              </a:lnSpc>
              <a:spcBef>
                <a:spcPts val="500"/>
              </a:spcBef>
              <a:spcAft>
                <a:spcPts val="500"/>
              </a:spcAft>
              <a:buClr>
                <a:srgbClr val="000000"/>
              </a:buClr>
              <a:buSzPts val="1400"/>
              <a:buChar char="●"/>
            </a:pPr>
            <a:r>
              <a:rPr lang="en-US" sz="1100" dirty="0">
                <a:solidFill>
                  <a:schemeClr val="dk1"/>
                </a:solidFill>
              </a:rPr>
              <a:t>The target column/variable (</a:t>
            </a:r>
            <a:r>
              <a:rPr lang="en-US" sz="1100" dirty="0" err="1">
                <a:solidFill>
                  <a:schemeClr val="dk1"/>
                </a:solidFill>
              </a:rPr>
              <a:t>booking_status</a:t>
            </a:r>
            <a:r>
              <a:rPr lang="en-US" sz="1100" dirty="0">
                <a:solidFill>
                  <a:schemeClr val="dk1"/>
                </a:solidFill>
              </a:rPr>
              <a:t>) is categorical and needs to be encoded before running any model on the data</a:t>
            </a:r>
          </a:p>
        </p:txBody>
      </p:sp>
      <p:pic>
        <p:nvPicPr>
          <p:cNvPr id="2" name="Picture 1">
            <a:extLst>
              <a:ext uri="{FF2B5EF4-FFF2-40B4-BE49-F238E27FC236}">
                <a16:creationId xmlns:a16="http://schemas.microsoft.com/office/drawing/2014/main" id="{F605F332-3D16-E805-E86D-089084501B8A}"/>
              </a:ext>
            </a:extLst>
          </p:cNvPr>
          <p:cNvPicPr>
            <a:picLocks noChangeAspect="1"/>
          </p:cNvPicPr>
          <p:nvPr/>
        </p:nvPicPr>
        <p:blipFill>
          <a:blip r:embed="rId3"/>
          <a:stretch>
            <a:fillRect/>
          </a:stretch>
        </p:blipFill>
        <p:spPr>
          <a:xfrm>
            <a:off x="202550" y="1202224"/>
            <a:ext cx="4369450" cy="3412306"/>
          </a:xfrm>
          <a:prstGeom prst="rect">
            <a:avLst/>
          </a:prstGeom>
          <a:ln>
            <a:solidFill>
              <a:schemeClr val="accent1"/>
            </a:solid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10e9006cb6c_1_33"/>
          <p:cNvSpPr txBox="1">
            <a:spLocks noGrp="1"/>
          </p:cNvSpPr>
          <p:nvPr>
            <p:ph type="title"/>
          </p:nvPr>
        </p:nvSpPr>
        <p:spPr>
          <a:xfrm>
            <a:off x="202549" y="629523"/>
            <a:ext cx="8629799" cy="572700"/>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a:solidFill>
                  <a:srgbClr val="1974D2"/>
                </a:solidFill>
              </a:rPr>
              <a:t>Model Building - Logistic Regression</a:t>
            </a:r>
            <a:endParaRPr>
              <a:solidFill>
                <a:srgbClr val="1974D2"/>
              </a:solidFill>
            </a:endParaRPr>
          </a:p>
        </p:txBody>
      </p:sp>
      <p:sp>
        <p:nvSpPr>
          <p:cNvPr id="162" name="Google Shape;162;g10e9006cb6c_1_33"/>
          <p:cNvSpPr txBox="1">
            <a:spLocks noGrp="1"/>
          </p:cNvSpPr>
          <p:nvPr>
            <p:ph type="body" idx="1"/>
          </p:nvPr>
        </p:nvSpPr>
        <p:spPr>
          <a:xfrm>
            <a:off x="202549" y="1202222"/>
            <a:ext cx="8629801" cy="3784447"/>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Bef>
                <a:spcPts val="1000"/>
              </a:spcBef>
              <a:spcAft>
                <a:spcPts val="0"/>
              </a:spcAft>
              <a:buClr>
                <a:srgbClr val="000000"/>
              </a:buClr>
              <a:buSzPts val="1400"/>
              <a:buChar char="●"/>
            </a:pPr>
            <a:r>
              <a:rPr lang="en-US" sz="1100" dirty="0">
                <a:solidFill>
                  <a:schemeClr val="dk1"/>
                </a:solidFill>
              </a:rPr>
              <a:t>The two principal verifications carried out to validate the use of logistic regression are multicollinearity and significance of each parameter assessed respectively by evaluation of the respective variance inflation factors and p-values</a:t>
            </a:r>
          </a:p>
          <a:p>
            <a:pPr marL="457200" lvl="0" indent="-317500" algn="l" rtl="0">
              <a:lnSpc>
                <a:spcPct val="115000"/>
              </a:lnSpc>
              <a:spcBef>
                <a:spcPts val="1000"/>
              </a:spcBef>
              <a:spcAft>
                <a:spcPts val="0"/>
              </a:spcAft>
              <a:buClr>
                <a:schemeClr val="dk1"/>
              </a:buClr>
              <a:buSzPts val="1400"/>
              <a:buChar char="●"/>
            </a:pPr>
            <a:r>
              <a:rPr lang="en-US" sz="1100" dirty="0">
                <a:solidFill>
                  <a:schemeClr val="dk1"/>
                </a:solidFill>
              </a:rPr>
              <a:t>The initial logistic model performance without parameter tuning registered an accuracy of 81%, recall of 63%, precision of 74%, and F1 score of 68% on the training set</a:t>
            </a:r>
          </a:p>
          <a:p>
            <a:pPr marL="457200" lvl="0" indent="-317500" algn="l" rtl="0">
              <a:lnSpc>
                <a:spcPct val="115000"/>
              </a:lnSpc>
              <a:spcBef>
                <a:spcPts val="1000"/>
              </a:spcBef>
              <a:spcAft>
                <a:spcPts val="0"/>
              </a:spcAft>
              <a:buClr>
                <a:schemeClr val="dk1"/>
              </a:buClr>
              <a:buSzPts val="1400"/>
              <a:buChar char="●"/>
            </a:pPr>
            <a:r>
              <a:rPr lang="en-US" sz="1100" dirty="0">
                <a:solidFill>
                  <a:schemeClr val="dk1"/>
                </a:solidFill>
              </a:rPr>
              <a:t>None of the non-dummy variables has a variance inflation factor greater than 5; so we can conclude that no </a:t>
            </a:r>
            <a:r>
              <a:rPr lang="en-US" sz="1100" dirty="0" err="1">
                <a:solidFill>
                  <a:schemeClr val="dk1"/>
                </a:solidFill>
              </a:rPr>
              <a:t>multicolinearity</a:t>
            </a:r>
            <a:r>
              <a:rPr lang="en-US" sz="1100" dirty="0">
                <a:solidFill>
                  <a:schemeClr val="dk1"/>
                </a:solidFill>
              </a:rPr>
              <a:t> exists among the predictor variables</a:t>
            </a:r>
          </a:p>
          <a:p>
            <a:pPr marL="457200" lvl="0" indent="-317500" algn="l" rtl="0">
              <a:lnSpc>
                <a:spcPct val="115000"/>
              </a:lnSpc>
              <a:spcBef>
                <a:spcPts val="1000"/>
              </a:spcBef>
              <a:spcAft>
                <a:spcPts val="0"/>
              </a:spcAft>
              <a:buClr>
                <a:schemeClr val="dk1"/>
              </a:buClr>
              <a:buSzPts val="1400"/>
              <a:buChar char="●"/>
            </a:pPr>
            <a:r>
              <a:rPr lang="en-US" sz="1100" dirty="0">
                <a:solidFill>
                  <a:schemeClr val="dk1"/>
                </a:solidFill>
              </a:rPr>
              <a:t>After excluding relatively insignificant (high p-value) variables, the performance of the logistic model remains practically the same on the training data set: 81% accuracy, 63% recall, 74% precision, and 68% F1 score</a:t>
            </a:r>
          </a:p>
          <a:p>
            <a:pPr marL="457200" lvl="0" indent="-317500" algn="l" rtl="0">
              <a:lnSpc>
                <a:spcPct val="115000"/>
              </a:lnSpc>
              <a:spcBef>
                <a:spcPts val="1000"/>
              </a:spcBef>
              <a:spcAft>
                <a:spcPts val="0"/>
              </a:spcAft>
              <a:buClr>
                <a:schemeClr val="dk1"/>
              </a:buClr>
              <a:buSzPts val="1400"/>
              <a:buChar char="●"/>
            </a:pPr>
            <a:r>
              <a:rPr lang="en-US" sz="1100" dirty="0">
                <a:solidFill>
                  <a:schemeClr val="dk1"/>
                </a:solidFill>
              </a:rPr>
              <a:t>For the logistic model trained on significant parameters, all else respectively held constant, an increase of one adult, child, required car parking space, arrival year, number of previous cancellations, average price per room, and number of special requests will result in corresponding 11% increase, 17% increase, 80% decrease, 57% increase, 26% increase, 2% increase, and 77% decrease of the odds of the booking being cancelled</a:t>
            </a:r>
          </a:p>
          <a:p>
            <a:pPr marL="457200" lvl="0" indent="-317500" algn="l" rtl="0">
              <a:lnSpc>
                <a:spcPct val="115000"/>
              </a:lnSpc>
              <a:spcBef>
                <a:spcPts val="1000"/>
              </a:spcBef>
              <a:spcAft>
                <a:spcPts val="0"/>
              </a:spcAft>
              <a:buClr>
                <a:schemeClr val="dk1"/>
              </a:buClr>
              <a:buSzPts val="1400"/>
              <a:buChar char="●"/>
            </a:pPr>
            <a:r>
              <a:rPr lang="en-US" sz="1100" dirty="0">
                <a:solidFill>
                  <a:schemeClr val="dk1"/>
                </a:solidFill>
              </a:rPr>
              <a:t>For the logistic model trained on significant parameters, the odds of an old client cancelling his/her booking is 94% less than that of a new client</a:t>
            </a:r>
          </a:p>
          <a:p>
            <a:pPr marL="457200" lvl="0" indent="-317500" algn="l" rtl="0">
              <a:lnSpc>
                <a:spcPct val="115000"/>
              </a:lnSpc>
              <a:spcBef>
                <a:spcPts val="1000"/>
              </a:spcBef>
              <a:spcAft>
                <a:spcPts val="0"/>
              </a:spcAft>
              <a:buClr>
                <a:schemeClr val="dk1"/>
              </a:buClr>
              <a:buSzPts val="1400"/>
              <a:buChar char="●"/>
            </a:pPr>
            <a:endParaRPr lang="en-US" sz="1100" dirty="0">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g125be7063df_0_0"/>
          <p:cNvSpPr txBox="1">
            <a:spLocks noGrp="1"/>
          </p:cNvSpPr>
          <p:nvPr>
            <p:ph type="title"/>
          </p:nvPr>
        </p:nvSpPr>
        <p:spPr>
          <a:xfrm>
            <a:off x="202550" y="618894"/>
            <a:ext cx="8629800" cy="572700"/>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sz="1800" dirty="0">
                <a:solidFill>
                  <a:srgbClr val="1974D2"/>
                </a:solidFill>
              </a:rPr>
              <a:t>Model Performance Evaluation and Improvement - Logistic Regression: Default Threshold</a:t>
            </a:r>
            <a:endParaRPr sz="1800" dirty="0">
              <a:solidFill>
                <a:srgbClr val="1974D2"/>
              </a:solidFill>
            </a:endParaRPr>
          </a:p>
        </p:txBody>
      </p:sp>
      <p:sp>
        <p:nvSpPr>
          <p:cNvPr id="168" name="Google Shape;168;g125be7063df_0_0"/>
          <p:cNvSpPr txBox="1">
            <a:spLocks noGrp="1"/>
          </p:cNvSpPr>
          <p:nvPr>
            <p:ph type="body" idx="1"/>
          </p:nvPr>
        </p:nvSpPr>
        <p:spPr>
          <a:xfrm>
            <a:off x="5916252" y="1253020"/>
            <a:ext cx="2916098" cy="3645370"/>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Bef>
                <a:spcPts val="1000"/>
              </a:spcBef>
              <a:spcAft>
                <a:spcPts val="0"/>
              </a:spcAft>
              <a:buClr>
                <a:srgbClr val="000000"/>
              </a:buClr>
              <a:buSzPts val="1400"/>
              <a:buChar char="●"/>
            </a:pPr>
            <a:r>
              <a:rPr lang="en-US" sz="1050" dirty="0">
                <a:solidFill>
                  <a:schemeClr val="dk1"/>
                </a:solidFill>
              </a:rPr>
              <a:t>Performance of the logistic model with the default threshold on the training data set:</a:t>
            </a:r>
          </a:p>
          <a:p>
            <a:pPr lvl="1" indent="-317500">
              <a:spcBef>
                <a:spcPts val="1000"/>
              </a:spcBef>
              <a:buClr>
                <a:srgbClr val="000000"/>
              </a:buClr>
              <a:buSzPts val="1400"/>
              <a:buFont typeface="Wingdings" pitchFamily="2" charset="2"/>
              <a:buChar char="Ø"/>
            </a:pPr>
            <a:r>
              <a:rPr lang="en-US" sz="900" dirty="0">
                <a:solidFill>
                  <a:schemeClr val="dk1"/>
                </a:solidFill>
              </a:rPr>
              <a:t> 60% TN, 7% FP, 12% FN, and 21% TP</a:t>
            </a:r>
          </a:p>
          <a:p>
            <a:pPr lvl="1" indent="-317500">
              <a:spcBef>
                <a:spcPts val="1000"/>
              </a:spcBef>
              <a:buClr>
                <a:srgbClr val="000000"/>
              </a:buClr>
              <a:buSzPts val="1400"/>
              <a:buFont typeface="Wingdings" pitchFamily="2" charset="2"/>
              <a:buChar char="Ø"/>
            </a:pPr>
            <a:r>
              <a:rPr lang="en-US" sz="900" dirty="0">
                <a:solidFill>
                  <a:schemeClr val="dk1"/>
                </a:solidFill>
              </a:rPr>
              <a:t>81% accuracy, 63% recall, 74% precision, and 68% F1 score</a:t>
            </a:r>
          </a:p>
          <a:p>
            <a:pPr marL="457200" lvl="0" indent="-317500" algn="l" rtl="0">
              <a:lnSpc>
                <a:spcPct val="115000"/>
              </a:lnSpc>
              <a:spcBef>
                <a:spcPts val="1000"/>
              </a:spcBef>
              <a:spcAft>
                <a:spcPts val="0"/>
              </a:spcAft>
              <a:buClr>
                <a:srgbClr val="000000"/>
              </a:buClr>
              <a:buSzPts val="1400"/>
              <a:buChar char="●"/>
            </a:pPr>
            <a:r>
              <a:rPr lang="en-US" sz="1050" dirty="0">
                <a:solidFill>
                  <a:schemeClr val="dk1"/>
                </a:solidFill>
              </a:rPr>
              <a:t>Performance of the logistic model with the default threshold on the test data set:</a:t>
            </a:r>
          </a:p>
          <a:p>
            <a:pPr lvl="1" indent="-317500">
              <a:spcBef>
                <a:spcPts val="1000"/>
              </a:spcBef>
              <a:buClr>
                <a:srgbClr val="000000"/>
              </a:buClr>
              <a:buSzPts val="1400"/>
              <a:buFont typeface="Wingdings" pitchFamily="2" charset="2"/>
              <a:buChar char="Ø"/>
            </a:pPr>
            <a:r>
              <a:rPr lang="en-US" sz="900" dirty="0">
                <a:solidFill>
                  <a:schemeClr val="dk1"/>
                </a:solidFill>
              </a:rPr>
              <a:t>60% TN, 8% FP, 12% FN, and 20% TP</a:t>
            </a:r>
            <a:endParaRPr lang="en-US" sz="1050" dirty="0">
              <a:solidFill>
                <a:schemeClr val="dk1"/>
              </a:solidFill>
            </a:endParaRPr>
          </a:p>
          <a:p>
            <a:pPr lvl="1" indent="-317500">
              <a:spcBef>
                <a:spcPts val="1000"/>
              </a:spcBef>
              <a:buClr>
                <a:srgbClr val="000000"/>
              </a:buClr>
              <a:buSzPts val="1400"/>
              <a:buFont typeface="Wingdings" pitchFamily="2" charset="2"/>
              <a:buChar char="Ø"/>
            </a:pPr>
            <a:r>
              <a:rPr lang="en-US" sz="900" dirty="0">
                <a:solidFill>
                  <a:schemeClr val="dk1"/>
                </a:solidFill>
              </a:rPr>
              <a:t>80% accuracy, 63% recall, 73% precision, and 68% f1 score</a:t>
            </a:r>
          </a:p>
        </p:txBody>
      </p:sp>
      <p:sp>
        <p:nvSpPr>
          <p:cNvPr id="2" name="TextBox 1">
            <a:extLst>
              <a:ext uri="{FF2B5EF4-FFF2-40B4-BE49-F238E27FC236}">
                <a16:creationId xmlns:a16="http://schemas.microsoft.com/office/drawing/2014/main" id="{7EAF4465-DFA3-6849-190B-2AAEAE34E02A}"/>
              </a:ext>
            </a:extLst>
          </p:cNvPr>
          <p:cNvSpPr txBox="1"/>
          <p:nvPr/>
        </p:nvSpPr>
        <p:spPr>
          <a:xfrm>
            <a:off x="202551" y="1253020"/>
            <a:ext cx="2856852" cy="316839"/>
          </a:xfrm>
          <a:prstGeom prst="rect">
            <a:avLst/>
          </a:prstGeom>
          <a:noFill/>
          <a:ln>
            <a:solidFill>
              <a:schemeClr val="accent1"/>
            </a:solidFill>
          </a:ln>
        </p:spPr>
        <p:txBody>
          <a:bodyPr wrap="square" rtlCol="0">
            <a:noAutofit/>
          </a:bodyPr>
          <a:lstStyle/>
          <a:p>
            <a:r>
              <a:rPr lang="en-US" sz="1600" dirty="0">
                <a:solidFill>
                  <a:schemeClr val="accent2"/>
                </a:solidFill>
              </a:rPr>
              <a:t>Training Performance</a:t>
            </a:r>
          </a:p>
        </p:txBody>
      </p:sp>
      <p:pic>
        <p:nvPicPr>
          <p:cNvPr id="3" name="Picture 2">
            <a:extLst>
              <a:ext uri="{FF2B5EF4-FFF2-40B4-BE49-F238E27FC236}">
                <a16:creationId xmlns:a16="http://schemas.microsoft.com/office/drawing/2014/main" id="{257CB2E6-D2CB-E11E-A939-529C0A887B82}"/>
              </a:ext>
            </a:extLst>
          </p:cNvPr>
          <p:cNvPicPr>
            <a:picLocks noChangeAspect="1"/>
          </p:cNvPicPr>
          <p:nvPr/>
        </p:nvPicPr>
        <p:blipFill>
          <a:blip r:embed="rId3"/>
          <a:stretch>
            <a:fillRect/>
          </a:stretch>
        </p:blipFill>
        <p:spPr>
          <a:xfrm>
            <a:off x="202547" y="3796056"/>
            <a:ext cx="2862835" cy="1104201"/>
          </a:xfrm>
          <a:prstGeom prst="rect">
            <a:avLst/>
          </a:prstGeom>
          <a:ln>
            <a:solidFill>
              <a:schemeClr val="accent1"/>
            </a:solidFill>
          </a:ln>
        </p:spPr>
      </p:pic>
      <p:pic>
        <p:nvPicPr>
          <p:cNvPr id="3074" name="Picture 2">
            <a:extLst>
              <a:ext uri="{FF2B5EF4-FFF2-40B4-BE49-F238E27FC236}">
                <a16:creationId xmlns:a16="http://schemas.microsoft.com/office/drawing/2014/main" id="{1B24E5D6-FDE2-D255-5499-7BB6579DEE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49" y="1569859"/>
            <a:ext cx="2856852" cy="222619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111AF57-CDC2-72AC-C6B7-E686E73713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9401" y="1569858"/>
            <a:ext cx="2856851" cy="222619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9C29CAA-FD84-30E9-A72D-38032465B2A5}"/>
              </a:ext>
            </a:extLst>
          </p:cNvPr>
          <p:cNvPicPr>
            <a:picLocks noChangeAspect="1"/>
          </p:cNvPicPr>
          <p:nvPr/>
        </p:nvPicPr>
        <p:blipFill>
          <a:blip r:embed="rId6"/>
          <a:stretch>
            <a:fillRect/>
          </a:stretch>
        </p:blipFill>
        <p:spPr>
          <a:xfrm>
            <a:off x="3059401" y="3796056"/>
            <a:ext cx="2856851" cy="1104201"/>
          </a:xfrm>
          <a:prstGeom prst="rect">
            <a:avLst/>
          </a:prstGeom>
          <a:ln>
            <a:solidFill>
              <a:schemeClr val="accent1"/>
            </a:solidFill>
          </a:ln>
        </p:spPr>
      </p:pic>
      <p:sp>
        <p:nvSpPr>
          <p:cNvPr id="5" name="TextBox 4">
            <a:extLst>
              <a:ext uri="{FF2B5EF4-FFF2-40B4-BE49-F238E27FC236}">
                <a16:creationId xmlns:a16="http://schemas.microsoft.com/office/drawing/2014/main" id="{753607AA-74D1-EB87-5A35-4E40C0A8427F}"/>
              </a:ext>
            </a:extLst>
          </p:cNvPr>
          <p:cNvSpPr txBox="1"/>
          <p:nvPr/>
        </p:nvSpPr>
        <p:spPr>
          <a:xfrm>
            <a:off x="3061074" y="1262031"/>
            <a:ext cx="2856852" cy="307827"/>
          </a:xfrm>
          <a:prstGeom prst="rect">
            <a:avLst/>
          </a:prstGeom>
          <a:noFill/>
          <a:ln>
            <a:solidFill>
              <a:schemeClr val="accent1"/>
            </a:solidFill>
          </a:ln>
        </p:spPr>
        <p:txBody>
          <a:bodyPr wrap="square" rtlCol="0">
            <a:noAutofit/>
          </a:bodyPr>
          <a:lstStyle/>
          <a:p>
            <a:r>
              <a:rPr lang="en-US" sz="1600" dirty="0">
                <a:solidFill>
                  <a:schemeClr val="accent2"/>
                </a:solidFill>
              </a:rPr>
              <a:t>Test Performance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g125be7063df_0_0"/>
          <p:cNvSpPr txBox="1">
            <a:spLocks noGrp="1"/>
          </p:cNvSpPr>
          <p:nvPr>
            <p:ph type="title"/>
          </p:nvPr>
        </p:nvSpPr>
        <p:spPr>
          <a:xfrm>
            <a:off x="202550" y="618894"/>
            <a:ext cx="8629800" cy="572700"/>
          </a:xfrm>
          <a:prstGeom prst="rect">
            <a:avLst/>
          </a:prstGeom>
          <a:noFill/>
          <a:ln>
            <a:solidFill>
              <a:schemeClr val="accent1"/>
            </a:solidFill>
          </a:ln>
        </p:spPr>
        <p:txBody>
          <a:bodyPr spcFirstLastPara="1" wrap="square" lIns="91425" tIns="91425" rIns="91425" bIns="91425" anchor="t" anchorCtr="0">
            <a:noAutofit/>
          </a:bodyPr>
          <a:lstStyle/>
          <a:p>
            <a:r>
              <a:rPr lang="en" sz="1800" dirty="0">
                <a:solidFill>
                  <a:srgbClr val="1974D2"/>
                </a:solidFill>
              </a:rPr>
              <a:t>Model Performance Evaluation and Improvement - Logistic Regression: </a:t>
            </a:r>
            <a:r>
              <a:rPr lang="en-US" sz="1800" dirty="0">
                <a:solidFill>
                  <a:srgbClr val="1974D2"/>
                </a:solidFill>
              </a:rPr>
              <a:t>Optimal AUC-ROC Threshold (0.37)</a:t>
            </a:r>
            <a:br>
              <a:rPr lang="en-US" sz="1800" dirty="0">
                <a:solidFill>
                  <a:srgbClr val="1974D2"/>
                </a:solidFill>
              </a:rPr>
            </a:br>
            <a:endParaRPr sz="1800" dirty="0">
              <a:solidFill>
                <a:srgbClr val="1974D2"/>
              </a:solidFill>
            </a:endParaRPr>
          </a:p>
        </p:txBody>
      </p:sp>
      <p:sp>
        <p:nvSpPr>
          <p:cNvPr id="168" name="Google Shape;168;g125be7063df_0_0"/>
          <p:cNvSpPr txBox="1">
            <a:spLocks noGrp="1"/>
          </p:cNvSpPr>
          <p:nvPr>
            <p:ph type="body" idx="1"/>
          </p:nvPr>
        </p:nvSpPr>
        <p:spPr>
          <a:xfrm>
            <a:off x="202548" y="3890479"/>
            <a:ext cx="8629800" cy="1090823"/>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Aft>
                <a:spcPts val="0"/>
              </a:spcAft>
              <a:buClr>
                <a:srgbClr val="000000"/>
              </a:buClr>
              <a:buSzPts val="1400"/>
              <a:buChar char="●"/>
            </a:pPr>
            <a:r>
              <a:rPr lang="en-US" sz="1050" dirty="0">
                <a:solidFill>
                  <a:schemeClr val="dk1"/>
                </a:solidFill>
              </a:rPr>
              <a:t>Performance of the logistic model with optimal </a:t>
            </a:r>
            <a:r>
              <a:rPr lang="en-US" sz="1050" dirty="0" err="1">
                <a:solidFill>
                  <a:schemeClr val="dk1"/>
                </a:solidFill>
              </a:rPr>
              <a:t>auc</a:t>
            </a:r>
            <a:r>
              <a:rPr lang="en-US" sz="1050" dirty="0">
                <a:solidFill>
                  <a:schemeClr val="dk1"/>
                </a:solidFill>
              </a:rPr>
              <a:t>-roc threshold on the training data set:</a:t>
            </a:r>
          </a:p>
          <a:p>
            <a:pPr lvl="1" indent="-317500">
              <a:spcBef>
                <a:spcPts val="0"/>
              </a:spcBef>
              <a:buClr>
                <a:srgbClr val="000000"/>
              </a:buClr>
              <a:buSzPts val="1400"/>
              <a:buFont typeface="Wingdings" pitchFamily="2" charset="2"/>
              <a:buChar char="Ø"/>
            </a:pPr>
            <a:r>
              <a:rPr lang="en-US" sz="900" dirty="0">
                <a:solidFill>
                  <a:schemeClr val="dk1"/>
                </a:solidFill>
              </a:rPr>
              <a:t> 55% TN, 12% FP, 9% FN, and 24% TP</a:t>
            </a:r>
          </a:p>
          <a:p>
            <a:pPr lvl="1" indent="-317500">
              <a:spcBef>
                <a:spcPts val="0"/>
              </a:spcBef>
              <a:buClr>
                <a:srgbClr val="000000"/>
              </a:buClr>
              <a:buSzPts val="1400"/>
              <a:buFont typeface="Wingdings" pitchFamily="2" charset="2"/>
              <a:buChar char="Ø"/>
            </a:pPr>
            <a:r>
              <a:rPr lang="en-US" sz="900" dirty="0">
                <a:solidFill>
                  <a:schemeClr val="dk1"/>
                </a:solidFill>
              </a:rPr>
              <a:t>79% accuracy, 74% recall, 67% precision, and 70% F1 score</a:t>
            </a:r>
          </a:p>
          <a:p>
            <a:pPr marL="457200" lvl="0" indent="-317500" algn="l" rtl="0">
              <a:lnSpc>
                <a:spcPct val="115000"/>
              </a:lnSpc>
              <a:spcAft>
                <a:spcPts val="0"/>
              </a:spcAft>
              <a:buClr>
                <a:srgbClr val="000000"/>
              </a:buClr>
              <a:buSzPts val="1400"/>
              <a:buChar char="●"/>
            </a:pPr>
            <a:r>
              <a:rPr lang="en-US" sz="1050" dirty="0">
                <a:solidFill>
                  <a:schemeClr val="dk1"/>
                </a:solidFill>
              </a:rPr>
              <a:t>Performance of the logistic model with optimal </a:t>
            </a:r>
            <a:r>
              <a:rPr lang="en-US" sz="1050" dirty="0" err="1">
                <a:solidFill>
                  <a:schemeClr val="dk1"/>
                </a:solidFill>
              </a:rPr>
              <a:t>auc</a:t>
            </a:r>
            <a:r>
              <a:rPr lang="en-US" sz="1050" dirty="0">
                <a:solidFill>
                  <a:schemeClr val="dk1"/>
                </a:solidFill>
              </a:rPr>
              <a:t>-roc threshold on the test data set:</a:t>
            </a:r>
          </a:p>
          <a:p>
            <a:pPr lvl="1" indent="-317500">
              <a:spcBef>
                <a:spcPts val="0"/>
              </a:spcBef>
              <a:buClr>
                <a:srgbClr val="000000"/>
              </a:buClr>
              <a:buSzPts val="1400"/>
              <a:buFont typeface="Wingdings" pitchFamily="2" charset="2"/>
              <a:buChar char="Ø"/>
            </a:pPr>
            <a:r>
              <a:rPr lang="en-US" sz="900" dirty="0">
                <a:solidFill>
                  <a:schemeClr val="dk1"/>
                </a:solidFill>
              </a:rPr>
              <a:t>56% TN, 12% FP, 8% FN, and 24% TP</a:t>
            </a:r>
            <a:endParaRPr lang="en-US" sz="1050" dirty="0">
              <a:solidFill>
                <a:schemeClr val="dk1"/>
              </a:solidFill>
            </a:endParaRPr>
          </a:p>
          <a:p>
            <a:pPr lvl="1" indent="-317500">
              <a:spcBef>
                <a:spcPts val="0"/>
              </a:spcBef>
              <a:buClr>
                <a:srgbClr val="000000"/>
              </a:buClr>
              <a:buSzPts val="1400"/>
              <a:buFont typeface="Wingdings" pitchFamily="2" charset="2"/>
              <a:buChar char="Ø"/>
            </a:pPr>
            <a:r>
              <a:rPr lang="en-US" sz="900" dirty="0">
                <a:solidFill>
                  <a:schemeClr val="dk1"/>
                </a:solidFill>
              </a:rPr>
              <a:t>80% accuracy, 74% recall, 67% precision, and 70% f1 score</a:t>
            </a:r>
          </a:p>
        </p:txBody>
      </p:sp>
      <p:sp>
        <p:nvSpPr>
          <p:cNvPr id="2" name="TextBox 1">
            <a:extLst>
              <a:ext uri="{FF2B5EF4-FFF2-40B4-BE49-F238E27FC236}">
                <a16:creationId xmlns:a16="http://schemas.microsoft.com/office/drawing/2014/main" id="{7EAF4465-DFA3-6849-190B-2AAEAE34E02A}"/>
              </a:ext>
            </a:extLst>
          </p:cNvPr>
          <p:cNvSpPr txBox="1"/>
          <p:nvPr/>
        </p:nvSpPr>
        <p:spPr>
          <a:xfrm>
            <a:off x="202551" y="1253020"/>
            <a:ext cx="2856852" cy="316839"/>
          </a:xfrm>
          <a:prstGeom prst="rect">
            <a:avLst/>
          </a:prstGeom>
          <a:noFill/>
          <a:ln>
            <a:solidFill>
              <a:schemeClr val="accent1"/>
            </a:solidFill>
          </a:ln>
        </p:spPr>
        <p:txBody>
          <a:bodyPr wrap="square" rtlCol="0">
            <a:noAutofit/>
          </a:bodyPr>
          <a:lstStyle/>
          <a:p>
            <a:r>
              <a:rPr lang="en-US" sz="1600" dirty="0">
                <a:solidFill>
                  <a:schemeClr val="accent2"/>
                </a:solidFill>
              </a:rPr>
              <a:t>Training Performance</a:t>
            </a:r>
          </a:p>
        </p:txBody>
      </p:sp>
      <p:sp>
        <p:nvSpPr>
          <p:cNvPr id="5" name="TextBox 4">
            <a:extLst>
              <a:ext uri="{FF2B5EF4-FFF2-40B4-BE49-F238E27FC236}">
                <a16:creationId xmlns:a16="http://schemas.microsoft.com/office/drawing/2014/main" id="{753607AA-74D1-EB87-5A35-4E40C0A8427F}"/>
              </a:ext>
            </a:extLst>
          </p:cNvPr>
          <p:cNvSpPr txBox="1"/>
          <p:nvPr/>
        </p:nvSpPr>
        <p:spPr>
          <a:xfrm>
            <a:off x="3061074" y="1262031"/>
            <a:ext cx="2856852" cy="307827"/>
          </a:xfrm>
          <a:prstGeom prst="rect">
            <a:avLst/>
          </a:prstGeom>
          <a:noFill/>
          <a:ln>
            <a:solidFill>
              <a:schemeClr val="accent1"/>
            </a:solidFill>
          </a:ln>
        </p:spPr>
        <p:txBody>
          <a:bodyPr wrap="square" rtlCol="0">
            <a:noAutofit/>
          </a:bodyPr>
          <a:lstStyle/>
          <a:p>
            <a:r>
              <a:rPr lang="en-US" sz="1600" dirty="0">
                <a:solidFill>
                  <a:schemeClr val="accent2"/>
                </a:solidFill>
              </a:rPr>
              <a:t>Test Performance</a:t>
            </a:r>
          </a:p>
        </p:txBody>
      </p:sp>
      <p:pic>
        <p:nvPicPr>
          <p:cNvPr id="5122" name="Picture 2">
            <a:extLst>
              <a:ext uri="{FF2B5EF4-FFF2-40B4-BE49-F238E27FC236}">
                <a16:creationId xmlns:a16="http://schemas.microsoft.com/office/drawing/2014/main" id="{DCC121E3-9577-70D1-F54B-8D1E96108F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6250" y="1271132"/>
            <a:ext cx="2916097" cy="261934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FF5021C3-0120-0878-5C7D-B1DED1AB2F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892" y="1569857"/>
            <a:ext cx="2862835" cy="172981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BFBF131-B9D4-23C3-520E-6929918C2C54}"/>
              </a:ext>
            </a:extLst>
          </p:cNvPr>
          <p:cNvPicPr>
            <a:picLocks noChangeAspect="1"/>
          </p:cNvPicPr>
          <p:nvPr/>
        </p:nvPicPr>
        <p:blipFill>
          <a:blip r:embed="rId5"/>
          <a:stretch>
            <a:fillRect/>
          </a:stretch>
        </p:blipFill>
        <p:spPr>
          <a:xfrm>
            <a:off x="194892" y="3299666"/>
            <a:ext cx="2864508" cy="608923"/>
          </a:xfrm>
          <a:prstGeom prst="rect">
            <a:avLst/>
          </a:prstGeom>
          <a:ln>
            <a:solidFill>
              <a:schemeClr val="accent1"/>
            </a:solidFill>
          </a:ln>
        </p:spPr>
      </p:pic>
      <p:pic>
        <p:nvPicPr>
          <p:cNvPr id="5128" name="Picture 8">
            <a:extLst>
              <a:ext uri="{FF2B5EF4-FFF2-40B4-BE49-F238E27FC236}">
                <a16:creationId xmlns:a16="http://schemas.microsoft.com/office/drawing/2014/main" id="{BC32B899-18D7-0347-F437-49943EE924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7727" y="1569856"/>
            <a:ext cx="2855176" cy="1729809"/>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148027C-4501-85C2-A946-1383A7003AB8}"/>
              </a:ext>
            </a:extLst>
          </p:cNvPr>
          <p:cNvPicPr>
            <a:picLocks noChangeAspect="1"/>
          </p:cNvPicPr>
          <p:nvPr/>
        </p:nvPicPr>
        <p:blipFill>
          <a:blip r:embed="rId7"/>
          <a:stretch>
            <a:fillRect/>
          </a:stretch>
        </p:blipFill>
        <p:spPr>
          <a:xfrm>
            <a:off x="3061074" y="3299665"/>
            <a:ext cx="2851829" cy="608923"/>
          </a:xfrm>
          <a:prstGeom prst="rect">
            <a:avLst/>
          </a:prstGeom>
          <a:ln>
            <a:solidFill>
              <a:schemeClr val="accent1"/>
            </a:solidFill>
          </a:ln>
        </p:spPr>
      </p:pic>
    </p:spTree>
    <p:extLst>
      <p:ext uri="{BB962C8B-B14F-4D97-AF65-F5344CB8AC3E}">
        <p14:creationId xmlns:p14="http://schemas.microsoft.com/office/powerpoint/2010/main" val="29828744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g125be7063df_0_0"/>
          <p:cNvSpPr txBox="1">
            <a:spLocks noGrp="1"/>
          </p:cNvSpPr>
          <p:nvPr>
            <p:ph type="title"/>
          </p:nvPr>
        </p:nvSpPr>
        <p:spPr>
          <a:xfrm>
            <a:off x="202550" y="618894"/>
            <a:ext cx="8629800" cy="572700"/>
          </a:xfrm>
          <a:prstGeom prst="rect">
            <a:avLst/>
          </a:prstGeom>
          <a:noFill/>
          <a:ln>
            <a:solidFill>
              <a:schemeClr val="accent1"/>
            </a:solidFill>
          </a:ln>
        </p:spPr>
        <p:txBody>
          <a:bodyPr spcFirstLastPara="1" wrap="square" lIns="91425" tIns="91425" rIns="91425" bIns="91425" anchor="t" anchorCtr="0">
            <a:noAutofit/>
          </a:bodyPr>
          <a:lstStyle/>
          <a:p>
            <a:r>
              <a:rPr lang="en" sz="1800" dirty="0">
                <a:solidFill>
                  <a:srgbClr val="1974D2"/>
                </a:solidFill>
              </a:rPr>
              <a:t>Model Performance Evaluation and Improvement - Logistic Regression: </a:t>
            </a:r>
            <a:r>
              <a:rPr lang="en-US" sz="1800" dirty="0">
                <a:solidFill>
                  <a:srgbClr val="1974D2"/>
                </a:solidFill>
              </a:rPr>
              <a:t>Optimal Precision-Recall Threshold (0.42)</a:t>
            </a:r>
            <a:br>
              <a:rPr lang="en-US" sz="1800" dirty="0">
                <a:solidFill>
                  <a:srgbClr val="1974D2"/>
                </a:solidFill>
              </a:rPr>
            </a:br>
            <a:endParaRPr sz="1800" dirty="0">
              <a:solidFill>
                <a:srgbClr val="1974D2"/>
              </a:solidFill>
            </a:endParaRPr>
          </a:p>
        </p:txBody>
      </p:sp>
      <p:sp>
        <p:nvSpPr>
          <p:cNvPr id="168" name="Google Shape;168;g125be7063df_0_0"/>
          <p:cNvSpPr txBox="1">
            <a:spLocks noGrp="1"/>
          </p:cNvSpPr>
          <p:nvPr>
            <p:ph type="body" idx="1"/>
          </p:nvPr>
        </p:nvSpPr>
        <p:spPr>
          <a:xfrm>
            <a:off x="202548" y="3890479"/>
            <a:ext cx="8629800" cy="1090823"/>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Aft>
                <a:spcPts val="0"/>
              </a:spcAft>
              <a:buClr>
                <a:srgbClr val="000000"/>
              </a:buClr>
              <a:buSzPts val="1400"/>
              <a:buChar char="●"/>
            </a:pPr>
            <a:r>
              <a:rPr lang="en-US" sz="1050" dirty="0">
                <a:solidFill>
                  <a:schemeClr val="dk1"/>
                </a:solidFill>
              </a:rPr>
              <a:t>Performance of the logistic model with optimal precision-recall threshold on the training data set:</a:t>
            </a:r>
          </a:p>
          <a:p>
            <a:pPr lvl="1" indent="-317500">
              <a:spcBef>
                <a:spcPts val="0"/>
              </a:spcBef>
              <a:buClr>
                <a:srgbClr val="000000"/>
              </a:buClr>
              <a:buSzPts val="1400"/>
              <a:buFont typeface="Wingdings" pitchFamily="2" charset="2"/>
              <a:buChar char="Ø"/>
            </a:pPr>
            <a:r>
              <a:rPr lang="en-US" sz="900" dirty="0">
                <a:solidFill>
                  <a:schemeClr val="dk1"/>
                </a:solidFill>
              </a:rPr>
              <a:t> 57% TN, 10% FP, 10% FN, and 23% TP</a:t>
            </a:r>
          </a:p>
          <a:p>
            <a:pPr lvl="1" indent="-317500">
              <a:spcBef>
                <a:spcPts val="0"/>
              </a:spcBef>
              <a:buClr>
                <a:srgbClr val="000000"/>
              </a:buClr>
              <a:buSzPts val="1400"/>
              <a:buFont typeface="Wingdings" pitchFamily="2" charset="2"/>
              <a:buChar char="Ø"/>
            </a:pPr>
            <a:r>
              <a:rPr lang="en-US" sz="900" dirty="0">
                <a:solidFill>
                  <a:schemeClr val="dk1"/>
                </a:solidFill>
              </a:rPr>
              <a:t>80% accuracy, 70% recall, 70% precision, and 70% F1 score</a:t>
            </a:r>
          </a:p>
          <a:p>
            <a:pPr marL="457200" lvl="0" indent="-317500" algn="l" rtl="0">
              <a:lnSpc>
                <a:spcPct val="115000"/>
              </a:lnSpc>
              <a:spcAft>
                <a:spcPts val="0"/>
              </a:spcAft>
              <a:buClr>
                <a:srgbClr val="000000"/>
              </a:buClr>
              <a:buSzPts val="1400"/>
              <a:buChar char="●"/>
            </a:pPr>
            <a:r>
              <a:rPr lang="en-US" sz="1050" dirty="0">
                <a:solidFill>
                  <a:schemeClr val="dk1"/>
                </a:solidFill>
              </a:rPr>
              <a:t>Performance of the logistic model with optimal precision-recall threshold on the test data set:</a:t>
            </a:r>
          </a:p>
          <a:p>
            <a:pPr lvl="1" indent="-317500">
              <a:spcBef>
                <a:spcPts val="0"/>
              </a:spcBef>
              <a:buClr>
                <a:srgbClr val="000000"/>
              </a:buClr>
              <a:buSzPts val="1400"/>
              <a:buFont typeface="Wingdings" pitchFamily="2" charset="2"/>
              <a:buChar char="Ø"/>
            </a:pPr>
            <a:r>
              <a:rPr lang="en-US" sz="900" dirty="0">
                <a:solidFill>
                  <a:schemeClr val="dk1"/>
                </a:solidFill>
              </a:rPr>
              <a:t>58% TN, 10% FP, 10% FN, and 23% TP</a:t>
            </a:r>
            <a:endParaRPr lang="en-US" sz="1050" dirty="0">
              <a:solidFill>
                <a:schemeClr val="dk1"/>
              </a:solidFill>
            </a:endParaRPr>
          </a:p>
          <a:p>
            <a:pPr lvl="1" indent="-317500">
              <a:spcBef>
                <a:spcPts val="0"/>
              </a:spcBef>
              <a:buClr>
                <a:srgbClr val="000000"/>
              </a:buClr>
              <a:buSzPts val="1400"/>
              <a:buFont typeface="Wingdings" pitchFamily="2" charset="2"/>
              <a:buChar char="Ø"/>
            </a:pPr>
            <a:r>
              <a:rPr lang="en-US" sz="900" dirty="0">
                <a:solidFill>
                  <a:schemeClr val="dk1"/>
                </a:solidFill>
              </a:rPr>
              <a:t>80% accuracy, 70% recall, 69% precision, and 70% f1 score</a:t>
            </a:r>
          </a:p>
        </p:txBody>
      </p:sp>
      <p:sp>
        <p:nvSpPr>
          <p:cNvPr id="2" name="TextBox 1">
            <a:extLst>
              <a:ext uri="{FF2B5EF4-FFF2-40B4-BE49-F238E27FC236}">
                <a16:creationId xmlns:a16="http://schemas.microsoft.com/office/drawing/2014/main" id="{7EAF4465-DFA3-6849-190B-2AAEAE34E02A}"/>
              </a:ext>
            </a:extLst>
          </p:cNvPr>
          <p:cNvSpPr txBox="1"/>
          <p:nvPr/>
        </p:nvSpPr>
        <p:spPr>
          <a:xfrm>
            <a:off x="202551" y="1253020"/>
            <a:ext cx="2856852" cy="316839"/>
          </a:xfrm>
          <a:prstGeom prst="rect">
            <a:avLst/>
          </a:prstGeom>
          <a:noFill/>
          <a:ln>
            <a:solidFill>
              <a:schemeClr val="accent1"/>
            </a:solidFill>
          </a:ln>
        </p:spPr>
        <p:txBody>
          <a:bodyPr wrap="square" rtlCol="0">
            <a:noAutofit/>
          </a:bodyPr>
          <a:lstStyle/>
          <a:p>
            <a:r>
              <a:rPr lang="en-US" sz="1600" dirty="0">
                <a:solidFill>
                  <a:schemeClr val="accent2"/>
                </a:solidFill>
              </a:rPr>
              <a:t>Training Performance</a:t>
            </a:r>
          </a:p>
        </p:txBody>
      </p:sp>
      <p:sp>
        <p:nvSpPr>
          <p:cNvPr id="5" name="TextBox 4">
            <a:extLst>
              <a:ext uri="{FF2B5EF4-FFF2-40B4-BE49-F238E27FC236}">
                <a16:creationId xmlns:a16="http://schemas.microsoft.com/office/drawing/2014/main" id="{753607AA-74D1-EB87-5A35-4E40C0A8427F}"/>
              </a:ext>
            </a:extLst>
          </p:cNvPr>
          <p:cNvSpPr txBox="1"/>
          <p:nvPr/>
        </p:nvSpPr>
        <p:spPr>
          <a:xfrm>
            <a:off x="3061074" y="1262031"/>
            <a:ext cx="2856852" cy="307827"/>
          </a:xfrm>
          <a:prstGeom prst="rect">
            <a:avLst/>
          </a:prstGeom>
          <a:noFill/>
          <a:ln>
            <a:solidFill>
              <a:schemeClr val="accent1"/>
            </a:solidFill>
          </a:ln>
        </p:spPr>
        <p:txBody>
          <a:bodyPr wrap="square" rtlCol="0">
            <a:noAutofit/>
          </a:bodyPr>
          <a:lstStyle/>
          <a:p>
            <a:r>
              <a:rPr lang="en-US" sz="1600" dirty="0">
                <a:solidFill>
                  <a:schemeClr val="accent2"/>
                </a:solidFill>
              </a:rPr>
              <a:t>Test Performance</a:t>
            </a:r>
          </a:p>
        </p:txBody>
      </p:sp>
      <p:pic>
        <p:nvPicPr>
          <p:cNvPr id="7170" name="Picture 2">
            <a:extLst>
              <a:ext uri="{FF2B5EF4-FFF2-40B4-BE49-F238E27FC236}">
                <a16:creationId xmlns:a16="http://schemas.microsoft.com/office/drawing/2014/main" id="{430F74BC-56C9-4898-DB8E-82A0F34B42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6252" y="1271131"/>
            <a:ext cx="2916096" cy="263745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81A45689-33E7-742F-BB2B-6614B19CD2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876" y="1569856"/>
            <a:ext cx="2856851" cy="1729809"/>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508C59B-7B3A-5957-3A24-832025E9D57E}"/>
              </a:ext>
            </a:extLst>
          </p:cNvPr>
          <p:cNvPicPr>
            <a:picLocks noChangeAspect="1"/>
          </p:cNvPicPr>
          <p:nvPr/>
        </p:nvPicPr>
        <p:blipFill>
          <a:blip r:embed="rId5"/>
          <a:stretch>
            <a:fillRect/>
          </a:stretch>
        </p:blipFill>
        <p:spPr>
          <a:xfrm>
            <a:off x="200876" y="3299664"/>
            <a:ext cx="2856851" cy="590813"/>
          </a:xfrm>
          <a:prstGeom prst="rect">
            <a:avLst/>
          </a:prstGeom>
          <a:ln>
            <a:solidFill>
              <a:schemeClr val="accent1"/>
            </a:solidFill>
          </a:ln>
        </p:spPr>
      </p:pic>
      <p:pic>
        <p:nvPicPr>
          <p:cNvPr id="7174" name="Picture 6">
            <a:extLst>
              <a:ext uri="{FF2B5EF4-FFF2-40B4-BE49-F238E27FC236}">
                <a16:creationId xmlns:a16="http://schemas.microsoft.com/office/drawing/2014/main" id="{74485C12-D5BC-1433-6530-365D8D7867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7726" y="1569856"/>
            <a:ext cx="2855179" cy="171169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0A42AF1-1965-F0C9-96FC-2BD34422C1E1}"/>
              </a:ext>
            </a:extLst>
          </p:cNvPr>
          <p:cNvPicPr>
            <a:picLocks noChangeAspect="1"/>
          </p:cNvPicPr>
          <p:nvPr/>
        </p:nvPicPr>
        <p:blipFill>
          <a:blip r:embed="rId7"/>
          <a:stretch>
            <a:fillRect/>
          </a:stretch>
        </p:blipFill>
        <p:spPr>
          <a:xfrm>
            <a:off x="3061074" y="3281553"/>
            <a:ext cx="2851831" cy="608923"/>
          </a:xfrm>
          <a:prstGeom prst="rect">
            <a:avLst/>
          </a:prstGeom>
          <a:ln>
            <a:solidFill>
              <a:schemeClr val="accent1"/>
            </a:solidFill>
          </a:ln>
        </p:spPr>
      </p:pic>
    </p:spTree>
    <p:extLst>
      <p:ext uri="{BB962C8B-B14F-4D97-AF65-F5344CB8AC3E}">
        <p14:creationId xmlns:p14="http://schemas.microsoft.com/office/powerpoint/2010/main" val="8552344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g125be7063df_0_5"/>
          <p:cNvSpPr txBox="1">
            <a:spLocks noGrp="1"/>
          </p:cNvSpPr>
          <p:nvPr>
            <p:ph type="title"/>
          </p:nvPr>
        </p:nvSpPr>
        <p:spPr>
          <a:xfrm>
            <a:off x="202549" y="640154"/>
            <a:ext cx="8629799" cy="572700"/>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Model Building - Decision Tree</a:t>
            </a:r>
            <a:endParaRPr dirty="0">
              <a:solidFill>
                <a:srgbClr val="1974D2"/>
              </a:solidFill>
            </a:endParaRPr>
          </a:p>
        </p:txBody>
      </p:sp>
      <p:sp>
        <p:nvSpPr>
          <p:cNvPr id="174" name="Google Shape;174;g125be7063df_0_5"/>
          <p:cNvSpPr txBox="1">
            <a:spLocks noGrp="1"/>
          </p:cNvSpPr>
          <p:nvPr>
            <p:ph type="body" idx="1"/>
          </p:nvPr>
        </p:nvSpPr>
        <p:spPr>
          <a:xfrm>
            <a:off x="202550" y="1212850"/>
            <a:ext cx="8629800" cy="3706800"/>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Bef>
                <a:spcPts val="1000"/>
              </a:spcBef>
              <a:spcAft>
                <a:spcPts val="0"/>
              </a:spcAft>
              <a:buClr>
                <a:srgbClr val="000000"/>
              </a:buClr>
              <a:buSzPts val="1400"/>
              <a:buChar char="●"/>
            </a:pPr>
            <a:r>
              <a:rPr lang="en-US" sz="1400" dirty="0">
                <a:solidFill>
                  <a:schemeClr val="dk1"/>
                </a:solidFill>
              </a:rPr>
              <a:t>Just as in the case of logistic regression, we will encode both the prediction and target variables, transforming categorical variables into dummy variables and splitting the data into training and test data sets in a ratio of 7:3 (No need adding a constant to the predictor variables since the target model is non-linear)</a:t>
            </a:r>
          </a:p>
          <a:p>
            <a:pPr marL="457200" lvl="0" indent="-317500" algn="l" rtl="0">
              <a:lnSpc>
                <a:spcPct val="115000"/>
              </a:lnSpc>
              <a:spcBef>
                <a:spcPts val="1000"/>
              </a:spcBef>
              <a:spcAft>
                <a:spcPts val="0"/>
              </a:spcAft>
              <a:buClr>
                <a:srgbClr val="000000"/>
              </a:buClr>
              <a:buSzPts val="1400"/>
              <a:buChar char="●"/>
            </a:pPr>
            <a:r>
              <a:rPr lang="en-US" sz="1400" dirty="0">
                <a:solidFill>
                  <a:schemeClr val="dk1"/>
                </a:solidFill>
              </a:rPr>
              <a:t>We will then build the Decision Tree Classifier model, fitting it to the train data (one advantage of the tree classifier model is the relatively limited feature engineering required before building the model)</a:t>
            </a:r>
            <a:endParaRPr sz="1400" dirty="0">
              <a:solidFill>
                <a:schemeClr val="dk1"/>
              </a:solidFill>
            </a:endParaRPr>
          </a:p>
          <a:p>
            <a:pPr marL="457200" lvl="0" indent="-317500" algn="l" rtl="0">
              <a:lnSpc>
                <a:spcPct val="115000"/>
              </a:lnSpc>
              <a:spcBef>
                <a:spcPts val="1000"/>
              </a:spcBef>
              <a:spcAft>
                <a:spcPts val="0"/>
              </a:spcAft>
              <a:buClr>
                <a:schemeClr val="dk1"/>
              </a:buClr>
              <a:buSzPts val="1400"/>
              <a:buChar char="●"/>
            </a:pPr>
            <a:r>
              <a:rPr lang="en" sz="1400" dirty="0">
                <a:solidFill>
                  <a:schemeClr val="dk1"/>
                </a:solidFill>
              </a:rPr>
              <a:t>The model registered varying performance for the training and test sets and depending on whether hyper-parameters were untuned, pre-tuned, or post-tuned</a:t>
            </a:r>
            <a:endParaRPr sz="1400" dirty="0">
              <a:solidFill>
                <a:schemeClr val="dk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125be7063df_0_10"/>
          <p:cNvSpPr txBox="1">
            <a:spLocks noGrp="1"/>
          </p:cNvSpPr>
          <p:nvPr>
            <p:ph type="title"/>
          </p:nvPr>
        </p:nvSpPr>
        <p:spPr>
          <a:xfrm>
            <a:off x="202550" y="629519"/>
            <a:ext cx="8629800" cy="572700"/>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spcBef>
                <a:spcPts val="0"/>
              </a:spcBef>
              <a:spcAft>
                <a:spcPts val="0"/>
              </a:spcAft>
              <a:buSzPts val="2200"/>
              <a:buNone/>
            </a:pPr>
            <a:r>
              <a:rPr lang="en" sz="1800" dirty="0">
                <a:solidFill>
                  <a:srgbClr val="1974D2"/>
                </a:solidFill>
              </a:rPr>
              <a:t>Model Performance Evaluation and Improvement - Decision Tree: Untuned Hyperparameters</a:t>
            </a:r>
            <a:endParaRPr dirty="0">
              <a:solidFill>
                <a:srgbClr val="1974D2"/>
              </a:solidFill>
            </a:endParaRPr>
          </a:p>
        </p:txBody>
      </p:sp>
      <p:sp>
        <p:nvSpPr>
          <p:cNvPr id="12" name="Google Shape;168;g125be7063df_0_0">
            <a:extLst>
              <a:ext uri="{FF2B5EF4-FFF2-40B4-BE49-F238E27FC236}">
                <a16:creationId xmlns:a16="http://schemas.microsoft.com/office/drawing/2014/main" id="{D7568CDE-68D7-3537-F6FB-6A174BF9E8C1}"/>
              </a:ext>
            </a:extLst>
          </p:cNvPr>
          <p:cNvSpPr txBox="1">
            <a:spLocks noGrp="1"/>
          </p:cNvSpPr>
          <p:nvPr>
            <p:ph type="body" idx="1"/>
          </p:nvPr>
        </p:nvSpPr>
        <p:spPr>
          <a:xfrm>
            <a:off x="202548" y="3890479"/>
            <a:ext cx="8629800" cy="1090823"/>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Aft>
                <a:spcPts val="0"/>
              </a:spcAft>
              <a:buClr>
                <a:srgbClr val="000000"/>
              </a:buClr>
              <a:buSzPts val="1400"/>
              <a:buChar char="●"/>
            </a:pPr>
            <a:r>
              <a:rPr lang="en-US" sz="900" dirty="0">
                <a:solidFill>
                  <a:schemeClr val="dk1"/>
                </a:solidFill>
              </a:rPr>
              <a:t>Performance of the tree classifier model with untuned hyperparameters on the training data set:</a:t>
            </a:r>
          </a:p>
          <a:p>
            <a:pPr lvl="1" indent="-317500">
              <a:spcBef>
                <a:spcPts val="0"/>
              </a:spcBef>
              <a:buClr>
                <a:srgbClr val="000000"/>
              </a:buClr>
              <a:buSzPts val="1400"/>
              <a:buFont typeface="Wingdings" pitchFamily="2" charset="2"/>
              <a:buChar char="Ø"/>
            </a:pPr>
            <a:r>
              <a:rPr lang="en-US" sz="700" dirty="0">
                <a:solidFill>
                  <a:schemeClr val="dk1"/>
                </a:solidFill>
              </a:rPr>
              <a:t>67% TN, 0.1% FP, 0.4% FN, and 32% TP</a:t>
            </a:r>
          </a:p>
          <a:p>
            <a:pPr lvl="1" indent="-317500">
              <a:spcBef>
                <a:spcPts val="0"/>
              </a:spcBef>
              <a:buClr>
                <a:srgbClr val="000000"/>
              </a:buClr>
              <a:buSzPts val="1400"/>
              <a:buFont typeface="Wingdings" pitchFamily="2" charset="2"/>
              <a:buChar char="Ø"/>
            </a:pPr>
            <a:r>
              <a:rPr lang="en-US" sz="700" dirty="0">
                <a:solidFill>
                  <a:schemeClr val="dk1"/>
                </a:solidFill>
              </a:rPr>
              <a:t>99% accuracy, 99% recall, 100% precision, and 99% f1 score</a:t>
            </a:r>
          </a:p>
          <a:p>
            <a:pPr marL="457200" lvl="0" indent="-317500" algn="l" rtl="0">
              <a:lnSpc>
                <a:spcPct val="115000"/>
              </a:lnSpc>
              <a:spcAft>
                <a:spcPts val="0"/>
              </a:spcAft>
              <a:buClr>
                <a:srgbClr val="000000"/>
              </a:buClr>
              <a:buSzPts val="1400"/>
              <a:buChar char="●"/>
            </a:pPr>
            <a:r>
              <a:rPr lang="en-US" sz="900" dirty="0">
                <a:solidFill>
                  <a:schemeClr val="dk1"/>
                </a:solidFill>
              </a:rPr>
              <a:t>Performance of the tree classifier model with untuned hyperparameters on the test data set:</a:t>
            </a:r>
          </a:p>
          <a:p>
            <a:pPr lvl="1" indent="-317500">
              <a:spcBef>
                <a:spcPts val="0"/>
              </a:spcBef>
              <a:buClr>
                <a:srgbClr val="000000"/>
              </a:buClr>
              <a:buSzPts val="1400"/>
              <a:buFont typeface="Wingdings" pitchFamily="2" charset="2"/>
              <a:buChar char="Ø"/>
            </a:pPr>
            <a:r>
              <a:rPr lang="en-US" sz="700" dirty="0">
                <a:solidFill>
                  <a:schemeClr val="dk1"/>
                </a:solidFill>
              </a:rPr>
              <a:t>61% TN, 7% FP, 6% FN, and 26% TP</a:t>
            </a:r>
            <a:endParaRPr lang="en-US" sz="900" dirty="0">
              <a:solidFill>
                <a:schemeClr val="dk1"/>
              </a:solidFill>
            </a:endParaRPr>
          </a:p>
          <a:p>
            <a:pPr lvl="1" indent="-317500">
              <a:spcBef>
                <a:spcPts val="0"/>
              </a:spcBef>
              <a:buClr>
                <a:srgbClr val="000000"/>
              </a:buClr>
              <a:buSzPts val="1400"/>
              <a:buFont typeface="Wingdings" pitchFamily="2" charset="2"/>
              <a:buChar char="Ø"/>
            </a:pPr>
            <a:r>
              <a:rPr lang="en-US" sz="700" dirty="0">
                <a:solidFill>
                  <a:schemeClr val="dk1"/>
                </a:solidFill>
              </a:rPr>
              <a:t>87% accuracy, 81% recall, 79% precision, and 80% f1 score</a:t>
            </a:r>
          </a:p>
          <a:p>
            <a:pPr marL="457200" marR="0" lvl="0" indent="-317500" algn="l" defTabSz="914400" rtl="0" eaLnBrk="1" fontAlgn="auto" latinLnBrk="0" hangingPunct="1">
              <a:lnSpc>
                <a:spcPct val="115000"/>
              </a:lnSpc>
              <a:spcBef>
                <a:spcPts val="0"/>
              </a:spcBef>
              <a:spcAft>
                <a:spcPts val="0"/>
              </a:spcAft>
              <a:buClr>
                <a:srgbClr val="000000"/>
              </a:buClr>
              <a:buSzPts val="1400"/>
              <a:buFont typeface="Nunito"/>
              <a:buChar char="●"/>
              <a:tabLst/>
              <a:defRPr/>
            </a:pPr>
            <a:r>
              <a:rPr kumimoji="0" lang="en-US" sz="900" b="0" i="0" u="none" strike="noStrike" kern="0" cap="none" spc="0" normalizeH="0" baseline="0" noProof="0" dirty="0">
                <a:ln>
                  <a:noFill/>
                </a:ln>
                <a:solidFill>
                  <a:srgbClr val="222222"/>
                </a:solidFill>
                <a:effectLst/>
                <a:uLnTx/>
                <a:uFillTx/>
                <a:latin typeface="Nunito"/>
                <a:sym typeface="Nunito"/>
              </a:rPr>
              <a:t>The lead time is the most important feature of the tree classifier model followed by the average price per room</a:t>
            </a:r>
          </a:p>
        </p:txBody>
      </p:sp>
      <p:sp>
        <p:nvSpPr>
          <p:cNvPr id="13" name="TextBox 12">
            <a:extLst>
              <a:ext uri="{FF2B5EF4-FFF2-40B4-BE49-F238E27FC236}">
                <a16:creationId xmlns:a16="http://schemas.microsoft.com/office/drawing/2014/main" id="{D887DE9F-7E7E-44A3-569D-F43FF1E4EC4F}"/>
              </a:ext>
            </a:extLst>
          </p:cNvPr>
          <p:cNvSpPr txBox="1"/>
          <p:nvPr/>
        </p:nvSpPr>
        <p:spPr>
          <a:xfrm>
            <a:off x="202551" y="1253020"/>
            <a:ext cx="2856852" cy="316839"/>
          </a:xfrm>
          <a:prstGeom prst="rect">
            <a:avLst/>
          </a:prstGeom>
          <a:noFill/>
          <a:ln>
            <a:solidFill>
              <a:schemeClr val="accent1"/>
            </a:solidFill>
          </a:ln>
        </p:spPr>
        <p:txBody>
          <a:bodyPr wrap="square" rtlCol="0">
            <a:noAutofit/>
          </a:bodyPr>
          <a:lstStyle/>
          <a:p>
            <a:r>
              <a:rPr lang="en-US" sz="1600" dirty="0">
                <a:solidFill>
                  <a:schemeClr val="accent2"/>
                </a:solidFill>
              </a:rPr>
              <a:t>Training Performance</a:t>
            </a:r>
          </a:p>
        </p:txBody>
      </p:sp>
      <p:sp>
        <p:nvSpPr>
          <p:cNvPr id="14" name="TextBox 13">
            <a:extLst>
              <a:ext uri="{FF2B5EF4-FFF2-40B4-BE49-F238E27FC236}">
                <a16:creationId xmlns:a16="http://schemas.microsoft.com/office/drawing/2014/main" id="{A19C559C-691A-1210-B532-0672FC4D9278}"/>
              </a:ext>
            </a:extLst>
          </p:cNvPr>
          <p:cNvSpPr txBox="1"/>
          <p:nvPr/>
        </p:nvSpPr>
        <p:spPr>
          <a:xfrm>
            <a:off x="3061074" y="1262031"/>
            <a:ext cx="2856852" cy="307827"/>
          </a:xfrm>
          <a:prstGeom prst="rect">
            <a:avLst/>
          </a:prstGeom>
          <a:noFill/>
          <a:ln>
            <a:solidFill>
              <a:schemeClr val="accent1"/>
            </a:solidFill>
          </a:ln>
        </p:spPr>
        <p:txBody>
          <a:bodyPr wrap="square" rtlCol="0">
            <a:noAutofit/>
          </a:bodyPr>
          <a:lstStyle/>
          <a:p>
            <a:r>
              <a:rPr lang="en-US" sz="1600" dirty="0">
                <a:solidFill>
                  <a:schemeClr val="accent2"/>
                </a:solidFill>
              </a:rPr>
              <a:t>Test Performance</a:t>
            </a:r>
          </a:p>
        </p:txBody>
      </p:sp>
      <p:pic>
        <p:nvPicPr>
          <p:cNvPr id="8194" name="Picture 2">
            <a:extLst>
              <a:ext uri="{FF2B5EF4-FFF2-40B4-BE49-F238E27FC236}">
                <a16:creationId xmlns:a16="http://schemas.microsoft.com/office/drawing/2014/main" id="{B138127E-4682-ADE5-F988-0D54D6F144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2903" y="1262030"/>
            <a:ext cx="2919445" cy="2619439"/>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F4A4C90A-7B59-8B68-114B-33DD39F63D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48" y="1569856"/>
            <a:ext cx="2850156" cy="1720799"/>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4746723D-4DAA-1B5E-3A27-623B54AC4915}"/>
              </a:ext>
            </a:extLst>
          </p:cNvPr>
          <p:cNvPicPr>
            <a:picLocks noChangeAspect="1"/>
          </p:cNvPicPr>
          <p:nvPr/>
        </p:nvPicPr>
        <p:blipFill>
          <a:blip r:embed="rId5"/>
          <a:stretch>
            <a:fillRect/>
          </a:stretch>
        </p:blipFill>
        <p:spPr>
          <a:xfrm>
            <a:off x="202548" y="3290565"/>
            <a:ext cx="2850156" cy="608923"/>
          </a:xfrm>
          <a:prstGeom prst="rect">
            <a:avLst/>
          </a:prstGeom>
          <a:ln>
            <a:solidFill>
              <a:schemeClr val="accent1"/>
            </a:solidFill>
          </a:ln>
        </p:spPr>
      </p:pic>
      <p:pic>
        <p:nvPicPr>
          <p:cNvPr id="8198" name="Picture 6">
            <a:extLst>
              <a:ext uri="{FF2B5EF4-FFF2-40B4-BE49-F238E27FC236}">
                <a16:creationId xmlns:a16="http://schemas.microsoft.com/office/drawing/2014/main" id="{C1F6DEFE-F245-FA49-ADD0-5DA47D9057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7773" y="1569856"/>
            <a:ext cx="2836760" cy="1720709"/>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0B07632C-2022-2B75-51E8-B4D4A21549C9}"/>
              </a:ext>
            </a:extLst>
          </p:cNvPr>
          <p:cNvPicPr>
            <a:picLocks noChangeAspect="1"/>
          </p:cNvPicPr>
          <p:nvPr/>
        </p:nvPicPr>
        <p:blipFill>
          <a:blip r:embed="rId7"/>
          <a:stretch>
            <a:fillRect/>
          </a:stretch>
        </p:blipFill>
        <p:spPr>
          <a:xfrm>
            <a:off x="3052704" y="3290564"/>
            <a:ext cx="2865222" cy="608924"/>
          </a:xfrm>
          <a:prstGeom prst="rect">
            <a:avLst/>
          </a:prstGeom>
          <a:ln>
            <a:solidFill>
              <a:schemeClr val="accent1"/>
            </a:solid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125be7063df_0_10"/>
          <p:cNvSpPr txBox="1">
            <a:spLocks noGrp="1"/>
          </p:cNvSpPr>
          <p:nvPr>
            <p:ph type="title"/>
          </p:nvPr>
        </p:nvSpPr>
        <p:spPr>
          <a:xfrm>
            <a:off x="202550" y="629519"/>
            <a:ext cx="8629800" cy="572700"/>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spcBef>
                <a:spcPts val="0"/>
              </a:spcBef>
              <a:spcAft>
                <a:spcPts val="0"/>
              </a:spcAft>
              <a:buSzPts val="2200"/>
              <a:buNone/>
            </a:pPr>
            <a:r>
              <a:rPr lang="en" sz="1800" dirty="0">
                <a:solidFill>
                  <a:srgbClr val="1974D2"/>
                </a:solidFill>
              </a:rPr>
              <a:t>Model Performance Evaluation and Improvement - Decision Tree: Pre-Tuned Hyperparameters</a:t>
            </a:r>
            <a:endParaRPr dirty="0">
              <a:solidFill>
                <a:srgbClr val="1974D2"/>
              </a:solidFill>
            </a:endParaRPr>
          </a:p>
        </p:txBody>
      </p:sp>
      <p:sp>
        <p:nvSpPr>
          <p:cNvPr id="12" name="Google Shape;168;g125be7063df_0_0">
            <a:extLst>
              <a:ext uri="{FF2B5EF4-FFF2-40B4-BE49-F238E27FC236}">
                <a16:creationId xmlns:a16="http://schemas.microsoft.com/office/drawing/2014/main" id="{D7568CDE-68D7-3537-F6FB-6A174BF9E8C1}"/>
              </a:ext>
            </a:extLst>
          </p:cNvPr>
          <p:cNvSpPr txBox="1">
            <a:spLocks noGrp="1"/>
          </p:cNvSpPr>
          <p:nvPr>
            <p:ph type="body" idx="1"/>
          </p:nvPr>
        </p:nvSpPr>
        <p:spPr>
          <a:xfrm>
            <a:off x="202548" y="3890479"/>
            <a:ext cx="8629800" cy="1090823"/>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Aft>
                <a:spcPts val="0"/>
              </a:spcAft>
              <a:buClr>
                <a:srgbClr val="000000"/>
              </a:buClr>
              <a:buSzPts val="1400"/>
              <a:buChar char="●"/>
            </a:pPr>
            <a:r>
              <a:rPr lang="en-US" sz="800" dirty="0">
                <a:solidFill>
                  <a:schemeClr val="dk1"/>
                </a:solidFill>
              </a:rPr>
              <a:t>The pre-tuned tree classifier model uses the following hyperparameters: balanced class weight, max depth of 6, max leaf nodes of 50, and minimum samples per split of 10</a:t>
            </a:r>
          </a:p>
          <a:p>
            <a:pPr marL="457200" lvl="0" indent="-317500" algn="l" rtl="0">
              <a:lnSpc>
                <a:spcPct val="115000"/>
              </a:lnSpc>
              <a:spcAft>
                <a:spcPts val="0"/>
              </a:spcAft>
              <a:buClr>
                <a:srgbClr val="000000"/>
              </a:buClr>
              <a:buSzPts val="1400"/>
              <a:buChar char="●"/>
            </a:pPr>
            <a:r>
              <a:rPr lang="en-US" sz="800" dirty="0">
                <a:solidFill>
                  <a:schemeClr val="dk1"/>
                </a:solidFill>
              </a:rPr>
              <a:t>Performance of the tree classifier model with pre-tuned hyperparameters on the training data set:</a:t>
            </a:r>
          </a:p>
          <a:p>
            <a:pPr lvl="1" indent="-317500">
              <a:spcBef>
                <a:spcPts val="0"/>
              </a:spcBef>
              <a:buClr>
                <a:srgbClr val="000000"/>
              </a:buClr>
              <a:buSzPts val="1400"/>
              <a:buFont typeface="Wingdings" pitchFamily="2" charset="2"/>
              <a:buChar char="Ø"/>
            </a:pPr>
            <a:r>
              <a:rPr lang="en-US" sz="600" dirty="0">
                <a:solidFill>
                  <a:schemeClr val="dk1"/>
                </a:solidFill>
              </a:rPr>
              <a:t>57% TN, 10% FP, 7% FN, and 26% TP</a:t>
            </a:r>
          </a:p>
          <a:p>
            <a:pPr lvl="1" indent="-317500">
              <a:spcBef>
                <a:spcPts val="0"/>
              </a:spcBef>
              <a:buClr>
                <a:srgbClr val="000000"/>
              </a:buClr>
              <a:buSzPts val="1400"/>
              <a:buFont typeface="Wingdings" pitchFamily="2" charset="2"/>
              <a:buChar char="Ø"/>
            </a:pPr>
            <a:r>
              <a:rPr lang="en-US" sz="600" dirty="0">
                <a:solidFill>
                  <a:schemeClr val="dk1"/>
                </a:solidFill>
              </a:rPr>
              <a:t>83% accuracy,79% recall, 72% precision, and 75% f1 score</a:t>
            </a:r>
          </a:p>
          <a:p>
            <a:pPr marL="457200" lvl="0" indent="-317500" algn="l" rtl="0">
              <a:lnSpc>
                <a:spcPct val="115000"/>
              </a:lnSpc>
              <a:spcAft>
                <a:spcPts val="0"/>
              </a:spcAft>
              <a:buClr>
                <a:srgbClr val="000000"/>
              </a:buClr>
              <a:buSzPts val="1400"/>
              <a:buChar char="●"/>
            </a:pPr>
            <a:r>
              <a:rPr lang="en-US" sz="800" dirty="0">
                <a:solidFill>
                  <a:schemeClr val="dk1"/>
                </a:solidFill>
              </a:rPr>
              <a:t>Performance of the tree classifier model with pre-tuned hyperparameters on the test data set:</a:t>
            </a:r>
          </a:p>
          <a:p>
            <a:pPr lvl="1" indent="-317500">
              <a:spcBef>
                <a:spcPts val="0"/>
              </a:spcBef>
              <a:buClr>
                <a:srgbClr val="000000"/>
              </a:buClr>
              <a:buSzPts val="1400"/>
              <a:buFont typeface="Wingdings" pitchFamily="2" charset="2"/>
              <a:buChar char="Ø"/>
            </a:pPr>
            <a:r>
              <a:rPr lang="en-US" sz="600" dirty="0">
                <a:solidFill>
                  <a:schemeClr val="dk1"/>
                </a:solidFill>
              </a:rPr>
              <a:t>58% TN, 9% FP, 7% FN, and 25% TP</a:t>
            </a:r>
            <a:endParaRPr lang="en-US" sz="800" dirty="0">
              <a:solidFill>
                <a:schemeClr val="dk1"/>
              </a:solidFill>
            </a:endParaRPr>
          </a:p>
          <a:p>
            <a:pPr lvl="1" indent="-317500">
              <a:spcBef>
                <a:spcPts val="0"/>
              </a:spcBef>
              <a:buClr>
                <a:srgbClr val="000000"/>
              </a:buClr>
              <a:buSzPts val="1400"/>
              <a:buFont typeface="Wingdings" pitchFamily="2" charset="2"/>
              <a:buChar char="Ø"/>
            </a:pPr>
            <a:r>
              <a:rPr lang="en-US" sz="600" dirty="0">
                <a:solidFill>
                  <a:schemeClr val="dk1"/>
                </a:solidFill>
              </a:rPr>
              <a:t>83% accuracy, 78% recall, 73% precision, and 75% f1 score</a:t>
            </a:r>
          </a:p>
          <a:p>
            <a:pPr marL="457200" marR="0" lvl="0" indent="-317500" algn="l" defTabSz="914400" rtl="0" eaLnBrk="1" fontAlgn="auto" latinLnBrk="0" hangingPunct="1">
              <a:lnSpc>
                <a:spcPct val="115000"/>
              </a:lnSpc>
              <a:spcBef>
                <a:spcPts val="0"/>
              </a:spcBef>
              <a:spcAft>
                <a:spcPts val="0"/>
              </a:spcAft>
              <a:buClr>
                <a:srgbClr val="000000"/>
              </a:buClr>
              <a:buSzPts val="1400"/>
              <a:buFont typeface="Nunito"/>
              <a:buChar char="●"/>
              <a:tabLst/>
              <a:defRPr/>
            </a:pPr>
            <a:r>
              <a:rPr kumimoji="0" lang="en-US" sz="800" b="0" i="0" u="none" strike="noStrike" kern="0" cap="none" spc="0" normalizeH="0" baseline="0" noProof="0" dirty="0">
                <a:ln>
                  <a:noFill/>
                </a:ln>
                <a:solidFill>
                  <a:srgbClr val="222222"/>
                </a:solidFill>
                <a:effectLst/>
                <a:uLnTx/>
                <a:uFillTx/>
                <a:latin typeface="Nunito"/>
                <a:sym typeface="Nunito"/>
              </a:rPr>
              <a:t>The lead time is the most important feature of the pre-tuned tree classifier model followed by the online market segment type</a:t>
            </a:r>
          </a:p>
        </p:txBody>
      </p:sp>
      <p:sp>
        <p:nvSpPr>
          <p:cNvPr id="13" name="TextBox 12">
            <a:extLst>
              <a:ext uri="{FF2B5EF4-FFF2-40B4-BE49-F238E27FC236}">
                <a16:creationId xmlns:a16="http://schemas.microsoft.com/office/drawing/2014/main" id="{D887DE9F-7E7E-44A3-569D-F43FF1E4EC4F}"/>
              </a:ext>
            </a:extLst>
          </p:cNvPr>
          <p:cNvSpPr txBox="1"/>
          <p:nvPr/>
        </p:nvSpPr>
        <p:spPr>
          <a:xfrm>
            <a:off x="202551" y="1253020"/>
            <a:ext cx="2178769" cy="316839"/>
          </a:xfrm>
          <a:prstGeom prst="rect">
            <a:avLst/>
          </a:prstGeom>
          <a:noFill/>
          <a:ln>
            <a:solidFill>
              <a:schemeClr val="accent1"/>
            </a:solidFill>
          </a:ln>
        </p:spPr>
        <p:txBody>
          <a:bodyPr wrap="square" rtlCol="0">
            <a:noAutofit/>
          </a:bodyPr>
          <a:lstStyle/>
          <a:p>
            <a:r>
              <a:rPr lang="en-US" sz="1600" dirty="0">
                <a:solidFill>
                  <a:schemeClr val="accent2"/>
                </a:solidFill>
              </a:rPr>
              <a:t>Training Performance</a:t>
            </a:r>
          </a:p>
        </p:txBody>
      </p:sp>
      <p:sp>
        <p:nvSpPr>
          <p:cNvPr id="14" name="TextBox 13">
            <a:extLst>
              <a:ext uri="{FF2B5EF4-FFF2-40B4-BE49-F238E27FC236}">
                <a16:creationId xmlns:a16="http://schemas.microsoft.com/office/drawing/2014/main" id="{A19C559C-691A-1210-B532-0672FC4D9278}"/>
              </a:ext>
            </a:extLst>
          </p:cNvPr>
          <p:cNvSpPr txBox="1"/>
          <p:nvPr/>
        </p:nvSpPr>
        <p:spPr>
          <a:xfrm>
            <a:off x="2380583" y="1262031"/>
            <a:ext cx="2178769" cy="307827"/>
          </a:xfrm>
          <a:prstGeom prst="rect">
            <a:avLst/>
          </a:prstGeom>
          <a:noFill/>
          <a:ln>
            <a:solidFill>
              <a:schemeClr val="accent1"/>
            </a:solidFill>
          </a:ln>
        </p:spPr>
        <p:txBody>
          <a:bodyPr wrap="square" rtlCol="0">
            <a:noAutofit/>
          </a:bodyPr>
          <a:lstStyle/>
          <a:p>
            <a:r>
              <a:rPr lang="en-US" sz="1600" dirty="0">
                <a:solidFill>
                  <a:schemeClr val="accent2"/>
                </a:solidFill>
              </a:rPr>
              <a:t>Test Performance</a:t>
            </a:r>
          </a:p>
        </p:txBody>
      </p:sp>
      <p:pic>
        <p:nvPicPr>
          <p:cNvPr id="10242" name="Picture 2">
            <a:extLst>
              <a:ext uri="{FF2B5EF4-FFF2-40B4-BE49-F238E27FC236}">
                <a16:creationId xmlns:a16="http://schemas.microsoft.com/office/drawing/2014/main" id="{425E6DAD-2E7A-416A-F442-76E8191CAB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5875" y="1262029"/>
            <a:ext cx="2214819" cy="261944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B90AC54B-8642-EEC1-3F75-E727A4FF20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2681" y="1253020"/>
            <a:ext cx="2069667" cy="2628449"/>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F74A3708-74BB-8EBC-5E8A-4CB2E03610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549" y="1569856"/>
            <a:ext cx="2171398" cy="172070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DF2FD6A-4056-E91B-09FB-463CD39829C2}"/>
              </a:ext>
            </a:extLst>
          </p:cNvPr>
          <p:cNvPicPr>
            <a:picLocks noChangeAspect="1"/>
          </p:cNvPicPr>
          <p:nvPr/>
        </p:nvPicPr>
        <p:blipFill>
          <a:blip r:embed="rId6"/>
          <a:stretch>
            <a:fillRect/>
          </a:stretch>
        </p:blipFill>
        <p:spPr>
          <a:xfrm>
            <a:off x="189214" y="3290562"/>
            <a:ext cx="2169664" cy="608925"/>
          </a:xfrm>
          <a:prstGeom prst="rect">
            <a:avLst/>
          </a:prstGeom>
          <a:ln>
            <a:solidFill>
              <a:schemeClr val="accent1"/>
            </a:solidFill>
          </a:ln>
        </p:spPr>
      </p:pic>
      <p:pic>
        <p:nvPicPr>
          <p:cNvPr id="10248" name="Picture 8">
            <a:extLst>
              <a:ext uri="{FF2B5EF4-FFF2-40B4-BE49-F238E27FC236}">
                <a16:creationId xmlns:a16="http://schemas.microsoft.com/office/drawing/2014/main" id="{4A2AB2C5-A764-5149-3E9E-7FBEC877290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80582" y="1569856"/>
            <a:ext cx="2157919" cy="172070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131A19B-90FF-F1F3-9826-AC426C79D80B}"/>
              </a:ext>
            </a:extLst>
          </p:cNvPr>
          <p:cNvPicPr>
            <a:picLocks noChangeAspect="1"/>
          </p:cNvPicPr>
          <p:nvPr/>
        </p:nvPicPr>
        <p:blipFill>
          <a:blip r:embed="rId8"/>
          <a:stretch>
            <a:fillRect/>
          </a:stretch>
        </p:blipFill>
        <p:spPr>
          <a:xfrm>
            <a:off x="2373947" y="3290561"/>
            <a:ext cx="2156859" cy="608925"/>
          </a:xfrm>
          <a:prstGeom prst="rect">
            <a:avLst/>
          </a:prstGeom>
          <a:ln>
            <a:solidFill>
              <a:schemeClr val="accent1"/>
            </a:solidFill>
          </a:ln>
        </p:spPr>
      </p:pic>
    </p:spTree>
    <p:extLst>
      <p:ext uri="{BB962C8B-B14F-4D97-AF65-F5344CB8AC3E}">
        <p14:creationId xmlns:p14="http://schemas.microsoft.com/office/powerpoint/2010/main" val="2641244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125be7063df_0_10"/>
          <p:cNvSpPr txBox="1">
            <a:spLocks noGrp="1"/>
          </p:cNvSpPr>
          <p:nvPr>
            <p:ph type="title"/>
          </p:nvPr>
        </p:nvSpPr>
        <p:spPr>
          <a:xfrm>
            <a:off x="202550" y="629519"/>
            <a:ext cx="8629800" cy="572700"/>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spcBef>
                <a:spcPts val="0"/>
              </a:spcBef>
              <a:spcAft>
                <a:spcPts val="0"/>
              </a:spcAft>
              <a:buSzPts val="2200"/>
              <a:buNone/>
            </a:pPr>
            <a:r>
              <a:rPr lang="en" sz="1800" dirty="0">
                <a:solidFill>
                  <a:srgbClr val="1974D2"/>
                </a:solidFill>
              </a:rPr>
              <a:t>Model Performance Evaluation and Improvement - Decision Tree: Post-Tuned Hyperparameters</a:t>
            </a:r>
            <a:endParaRPr dirty="0">
              <a:solidFill>
                <a:srgbClr val="1974D2"/>
              </a:solidFill>
            </a:endParaRPr>
          </a:p>
        </p:txBody>
      </p:sp>
      <p:sp>
        <p:nvSpPr>
          <p:cNvPr id="12" name="Google Shape;168;g125be7063df_0_0">
            <a:extLst>
              <a:ext uri="{FF2B5EF4-FFF2-40B4-BE49-F238E27FC236}">
                <a16:creationId xmlns:a16="http://schemas.microsoft.com/office/drawing/2014/main" id="{D7568CDE-68D7-3537-F6FB-6A174BF9E8C1}"/>
              </a:ext>
            </a:extLst>
          </p:cNvPr>
          <p:cNvSpPr txBox="1">
            <a:spLocks noGrp="1"/>
          </p:cNvSpPr>
          <p:nvPr>
            <p:ph type="body" idx="1"/>
          </p:nvPr>
        </p:nvSpPr>
        <p:spPr>
          <a:xfrm>
            <a:off x="202548" y="3752250"/>
            <a:ext cx="8629800" cy="1253021"/>
          </a:xfrm>
          <a:prstGeom prst="rect">
            <a:avLst/>
          </a:prstGeom>
          <a:noFill/>
          <a:ln>
            <a:solidFill>
              <a:schemeClr val="accent1"/>
            </a:solidFill>
          </a:ln>
        </p:spPr>
        <p:txBody>
          <a:bodyPr spcFirstLastPara="1" wrap="square" lIns="91425" tIns="91425" rIns="91425" bIns="91425" numCol="2" anchor="t" anchorCtr="0">
            <a:noAutofit/>
          </a:bodyPr>
          <a:lstStyle/>
          <a:p>
            <a:pPr marL="457200" lvl="0" indent="-317500" algn="l" rtl="0">
              <a:lnSpc>
                <a:spcPct val="115000"/>
              </a:lnSpc>
              <a:spcAft>
                <a:spcPts val="0"/>
              </a:spcAft>
              <a:buClr>
                <a:srgbClr val="000000"/>
              </a:buClr>
              <a:buSzPts val="1400"/>
              <a:buChar char="●"/>
            </a:pPr>
            <a:r>
              <a:rPr lang="en-US" sz="800" dirty="0">
                <a:solidFill>
                  <a:schemeClr val="dk1"/>
                </a:solidFill>
              </a:rPr>
              <a:t>The total impurity of leaves increases with increase in the effective alpha but the relationship is non-linear</a:t>
            </a:r>
          </a:p>
          <a:p>
            <a:pPr marL="457200" lvl="0" indent="-317500" algn="l" rtl="0">
              <a:lnSpc>
                <a:spcPct val="115000"/>
              </a:lnSpc>
              <a:spcAft>
                <a:spcPts val="0"/>
              </a:spcAft>
              <a:buClr>
                <a:srgbClr val="000000"/>
              </a:buClr>
              <a:buSzPts val="1400"/>
              <a:buChar char="●"/>
            </a:pPr>
            <a:r>
              <a:rPr lang="en-US" sz="800" dirty="0">
                <a:solidFill>
                  <a:schemeClr val="dk1"/>
                </a:solidFill>
              </a:rPr>
              <a:t>The number of nodes and depth of tree decreases with increase in alpha but the relationships are non-linear</a:t>
            </a:r>
          </a:p>
          <a:p>
            <a:pPr marL="457200" lvl="0" indent="-317500" algn="l" rtl="0">
              <a:lnSpc>
                <a:spcPct val="115000"/>
              </a:lnSpc>
              <a:spcAft>
                <a:spcPts val="0"/>
              </a:spcAft>
              <a:buClr>
                <a:srgbClr val="000000"/>
              </a:buClr>
              <a:buSzPts val="1400"/>
              <a:buChar char="●"/>
            </a:pPr>
            <a:r>
              <a:rPr lang="en-US" sz="800" dirty="0">
                <a:solidFill>
                  <a:schemeClr val="dk1"/>
                </a:solidFill>
              </a:rPr>
              <a:t>The f1 score vs alpha curve is very similar for training and test data</a:t>
            </a:r>
          </a:p>
          <a:p>
            <a:pPr marL="457200" lvl="0" indent="-317500" algn="l" rtl="0">
              <a:lnSpc>
                <a:spcPct val="115000"/>
              </a:lnSpc>
              <a:spcAft>
                <a:spcPts val="0"/>
              </a:spcAft>
              <a:buClr>
                <a:srgbClr val="000000"/>
              </a:buClr>
              <a:buSzPts val="1400"/>
              <a:buChar char="●"/>
            </a:pPr>
            <a:r>
              <a:rPr lang="en-US" sz="800" dirty="0">
                <a:solidFill>
                  <a:schemeClr val="dk1"/>
                </a:solidFill>
              </a:rPr>
              <a:t>The best (highest f1 score for test data) post-tuned tree classifier model has an alpha value of 0.00012 and the class weight is balanced</a:t>
            </a:r>
          </a:p>
          <a:p>
            <a:pPr marL="457200" lvl="0" indent="-317500" algn="l" rtl="0">
              <a:lnSpc>
                <a:spcPct val="115000"/>
              </a:lnSpc>
              <a:spcAft>
                <a:spcPts val="0"/>
              </a:spcAft>
              <a:buClr>
                <a:srgbClr val="000000"/>
              </a:buClr>
              <a:buSzPts val="1400"/>
              <a:buChar char="●"/>
            </a:pPr>
            <a:r>
              <a:rPr lang="en-US" sz="800" dirty="0">
                <a:solidFill>
                  <a:schemeClr val="dk1"/>
                </a:solidFill>
              </a:rPr>
              <a:t>Performance of the tree classifier model with post-tuned hyperparameters on the training data set:</a:t>
            </a:r>
          </a:p>
          <a:p>
            <a:pPr lvl="1" indent="-317500">
              <a:spcBef>
                <a:spcPts val="0"/>
              </a:spcBef>
              <a:buClr>
                <a:srgbClr val="000000"/>
              </a:buClr>
              <a:buSzPts val="1400"/>
              <a:buFont typeface="Wingdings" pitchFamily="2" charset="2"/>
              <a:buChar char="Ø"/>
            </a:pPr>
            <a:r>
              <a:rPr lang="en-US" sz="600" dirty="0">
                <a:solidFill>
                  <a:schemeClr val="dk1"/>
                </a:solidFill>
              </a:rPr>
              <a:t>60% TN, 7% FP, 3% FN, and 30% TP</a:t>
            </a:r>
          </a:p>
          <a:p>
            <a:pPr lvl="1" indent="-317500">
              <a:spcBef>
                <a:spcPts val="0"/>
              </a:spcBef>
              <a:buClr>
                <a:srgbClr val="000000"/>
              </a:buClr>
              <a:buSzPts val="1400"/>
              <a:buFont typeface="Wingdings" pitchFamily="2" charset="2"/>
              <a:buChar char="Ø"/>
            </a:pPr>
            <a:r>
              <a:rPr lang="en-US" sz="600" dirty="0">
                <a:solidFill>
                  <a:schemeClr val="dk1"/>
                </a:solidFill>
              </a:rPr>
              <a:t>90% accuracy,90% recall, 81% precision, and 86% f1 score</a:t>
            </a:r>
          </a:p>
          <a:p>
            <a:pPr marL="457200" lvl="0" indent="-317500" algn="l" rtl="0">
              <a:lnSpc>
                <a:spcPct val="115000"/>
              </a:lnSpc>
              <a:spcAft>
                <a:spcPts val="0"/>
              </a:spcAft>
              <a:buClr>
                <a:srgbClr val="000000"/>
              </a:buClr>
              <a:buSzPts val="1400"/>
              <a:buChar char="●"/>
            </a:pPr>
            <a:r>
              <a:rPr lang="en-US" sz="800" dirty="0">
                <a:solidFill>
                  <a:schemeClr val="dk1"/>
                </a:solidFill>
              </a:rPr>
              <a:t>Performance of the tree classifier model with post-tuned hyperparameters on the test data set:</a:t>
            </a:r>
          </a:p>
          <a:p>
            <a:pPr lvl="1" indent="-317500">
              <a:spcBef>
                <a:spcPts val="0"/>
              </a:spcBef>
              <a:buClr>
                <a:srgbClr val="000000"/>
              </a:buClr>
              <a:buSzPts val="1400"/>
              <a:buFont typeface="Wingdings" pitchFamily="2" charset="2"/>
              <a:buChar char="Ø"/>
            </a:pPr>
            <a:r>
              <a:rPr lang="en-US" sz="600" dirty="0">
                <a:solidFill>
                  <a:schemeClr val="dk1"/>
                </a:solidFill>
              </a:rPr>
              <a:t>59% TN, 8% FP, 5% FN, and 28% TP</a:t>
            </a:r>
            <a:endParaRPr lang="en-US" sz="800" dirty="0">
              <a:solidFill>
                <a:schemeClr val="dk1"/>
              </a:solidFill>
            </a:endParaRPr>
          </a:p>
          <a:p>
            <a:pPr lvl="1" indent="-317500">
              <a:spcBef>
                <a:spcPts val="0"/>
              </a:spcBef>
              <a:buClr>
                <a:srgbClr val="000000"/>
              </a:buClr>
              <a:buSzPts val="1400"/>
              <a:buFont typeface="Wingdings" pitchFamily="2" charset="2"/>
              <a:buChar char="Ø"/>
            </a:pPr>
            <a:r>
              <a:rPr lang="en-US" sz="600" dirty="0">
                <a:solidFill>
                  <a:schemeClr val="dk1"/>
                </a:solidFill>
              </a:rPr>
              <a:t>87% accuracy, 86% recall, 77% precision, and 81% f1 score</a:t>
            </a:r>
          </a:p>
          <a:p>
            <a:pPr marL="457200" marR="0" lvl="0" indent="-317500" algn="l" defTabSz="914400" rtl="0" eaLnBrk="1" fontAlgn="auto" latinLnBrk="0" hangingPunct="1">
              <a:lnSpc>
                <a:spcPct val="115000"/>
              </a:lnSpc>
              <a:spcBef>
                <a:spcPts val="0"/>
              </a:spcBef>
              <a:spcAft>
                <a:spcPts val="0"/>
              </a:spcAft>
              <a:buClr>
                <a:srgbClr val="000000"/>
              </a:buClr>
              <a:buSzPts val="1400"/>
              <a:buFont typeface="Nunito"/>
              <a:buChar char="●"/>
              <a:tabLst/>
              <a:defRPr/>
            </a:pPr>
            <a:r>
              <a:rPr kumimoji="0" lang="en-US" sz="800" b="0" i="0" u="none" strike="noStrike" kern="0" cap="none" spc="0" normalizeH="0" baseline="0" noProof="0" dirty="0">
                <a:ln>
                  <a:noFill/>
                </a:ln>
                <a:solidFill>
                  <a:srgbClr val="222222"/>
                </a:solidFill>
                <a:effectLst/>
                <a:uLnTx/>
                <a:uFillTx/>
                <a:latin typeface="Nunito"/>
                <a:sym typeface="Nunito"/>
              </a:rPr>
              <a:t>The lead time is the most important feature of the post-tuned tree classifier model followed by the online market segment type</a:t>
            </a:r>
          </a:p>
        </p:txBody>
      </p:sp>
      <p:sp>
        <p:nvSpPr>
          <p:cNvPr id="13" name="TextBox 12">
            <a:extLst>
              <a:ext uri="{FF2B5EF4-FFF2-40B4-BE49-F238E27FC236}">
                <a16:creationId xmlns:a16="http://schemas.microsoft.com/office/drawing/2014/main" id="{D887DE9F-7E7E-44A3-569D-F43FF1E4EC4F}"/>
              </a:ext>
            </a:extLst>
          </p:cNvPr>
          <p:cNvSpPr txBox="1"/>
          <p:nvPr/>
        </p:nvSpPr>
        <p:spPr>
          <a:xfrm>
            <a:off x="202551" y="1253020"/>
            <a:ext cx="2178769" cy="316839"/>
          </a:xfrm>
          <a:prstGeom prst="rect">
            <a:avLst/>
          </a:prstGeom>
          <a:noFill/>
          <a:ln>
            <a:solidFill>
              <a:schemeClr val="accent1"/>
            </a:solidFill>
          </a:ln>
        </p:spPr>
        <p:txBody>
          <a:bodyPr wrap="square" rtlCol="0">
            <a:noAutofit/>
          </a:bodyPr>
          <a:lstStyle/>
          <a:p>
            <a:r>
              <a:rPr lang="en-US" sz="1600" dirty="0">
                <a:solidFill>
                  <a:schemeClr val="accent2"/>
                </a:solidFill>
              </a:rPr>
              <a:t>Training Performance</a:t>
            </a:r>
          </a:p>
        </p:txBody>
      </p:sp>
      <p:sp>
        <p:nvSpPr>
          <p:cNvPr id="14" name="TextBox 13">
            <a:extLst>
              <a:ext uri="{FF2B5EF4-FFF2-40B4-BE49-F238E27FC236}">
                <a16:creationId xmlns:a16="http://schemas.microsoft.com/office/drawing/2014/main" id="{A19C559C-691A-1210-B532-0672FC4D9278}"/>
              </a:ext>
            </a:extLst>
          </p:cNvPr>
          <p:cNvSpPr txBox="1"/>
          <p:nvPr/>
        </p:nvSpPr>
        <p:spPr>
          <a:xfrm>
            <a:off x="2380583" y="1262031"/>
            <a:ext cx="2178769" cy="307827"/>
          </a:xfrm>
          <a:prstGeom prst="rect">
            <a:avLst/>
          </a:prstGeom>
          <a:noFill/>
          <a:ln>
            <a:solidFill>
              <a:schemeClr val="accent1"/>
            </a:solidFill>
          </a:ln>
        </p:spPr>
        <p:txBody>
          <a:bodyPr wrap="square" rtlCol="0">
            <a:noAutofit/>
          </a:bodyPr>
          <a:lstStyle/>
          <a:p>
            <a:r>
              <a:rPr lang="en-US" sz="1600" dirty="0">
                <a:solidFill>
                  <a:schemeClr val="accent2"/>
                </a:solidFill>
              </a:rPr>
              <a:t>Test Performance</a:t>
            </a:r>
          </a:p>
        </p:txBody>
      </p:sp>
      <p:pic>
        <p:nvPicPr>
          <p:cNvPr id="12290" name="Picture 2">
            <a:extLst>
              <a:ext uri="{FF2B5EF4-FFF2-40B4-BE49-F238E27FC236}">
                <a16:creationId xmlns:a16="http://schemas.microsoft.com/office/drawing/2014/main" id="{8557D3B1-D7FC-6741-303A-B967C4883D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7440" y="3117809"/>
            <a:ext cx="4294907" cy="63444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C7D1323E-393D-459E-4821-776DF03856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3114" y="1262030"/>
            <a:ext cx="2509233" cy="52295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2294" name="Picture 6">
            <a:extLst>
              <a:ext uri="{FF2B5EF4-FFF2-40B4-BE49-F238E27FC236}">
                <a16:creationId xmlns:a16="http://schemas.microsoft.com/office/drawing/2014/main" id="{E5AF2CD2-EDD7-F83E-ADA5-1374B08094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9073" y="1795056"/>
            <a:ext cx="2503273" cy="73998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2296" name="Picture 8">
            <a:extLst>
              <a:ext uri="{FF2B5EF4-FFF2-40B4-BE49-F238E27FC236}">
                <a16:creationId xmlns:a16="http://schemas.microsoft.com/office/drawing/2014/main" id="{D0D031EF-0B26-7123-9A63-F253C47447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3114" y="2535041"/>
            <a:ext cx="2503273" cy="5727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2298" name="Picture 10">
            <a:extLst>
              <a:ext uri="{FF2B5EF4-FFF2-40B4-BE49-F238E27FC236}">
                <a16:creationId xmlns:a16="http://schemas.microsoft.com/office/drawing/2014/main" id="{4E83C063-3BEA-920B-AF8F-BEE6D6CB1C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35915" y="1262028"/>
            <a:ext cx="1781240" cy="184571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C414983-0A9D-77BF-41EC-694D185D3AB4}"/>
              </a:ext>
            </a:extLst>
          </p:cNvPr>
          <p:cNvPicPr>
            <a:picLocks noChangeAspect="1"/>
          </p:cNvPicPr>
          <p:nvPr/>
        </p:nvPicPr>
        <p:blipFill>
          <a:blip r:embed="rId8"/>
          <a:stretch>
            <a:fillRect/>
          </a:stretch>
        </p:blipFill>
        <p:spPr>
          <a:xfrm>
            <a:off x="2358878" y="3125600"/>
            <a:ext cx="2171398" cy="626646"/>
          </a:xfrm>
          <a:prstGeom prst="rect">
            <a:avLst/>
          </a:prstGeom>
          <a:ln>
            <a:solidFill>
              <a:schemeClr val="accent1"/>
            </a:solidFill>
          </a:ln>
        </p:spPr>
      </p:pic>
      <p:pic>
        <p:nvPicPr>
          <p:cNvPr id="12300" name="Picture 12">
            <a:extLst>
              <a:ext uri="{FF2B5EF4-FFF2-40B4-BE49-F238E27FC236}">
                <a16:creationId xmlns:a16="http://schemas.microsoft.com/office/drawing/2014/main" id="{81385E8E-5399-F47F-9B6D-479A21CC33F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73420" y="1569856"/>
            <a:ext cx="2141788" cy="153788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737AF2C-C94E-6F92-E76C-19267328EF81}"/>
              </a:ext>
            </a:extLst>
          </p:cNvPr>
          <p:cNvPicPr>
            <a:picLocks noChangeAspect="1"/>
          </p:cNvPicPr>
          <p:nvPr/>
        </p:nvPicPr>
        <p:blipFill>
          <a:blip r:embed="rId10"/>
          <a:stretch>
            <a:fillRect/>
          </a:stretch>
        </p:blipFill>
        <p:spPr>
          <a:xfrm>
            <a:off x="202548" y="3125597"/>
            <a:ext cx="2148957" cy="626648"/>
          </a:xfrm>
          <a:prstGeom prst="rect">
            <a:avLst/>
          </a:prstGeom>
          <a:ln>
            <a:solidFill>
              <a:schemeClr val="accent1"/>
            </a:solidFill>
          </a:ln>
        </p:spPr>
      </p:pic>
      <p:pic>
        <p:nvPicPr>
          <p:cNvPr id="12302" name="Picture 14">
            <a:extLst>
              <a:ext uri="{FF2B5EF4-FFF2-40B4-BE49-F238E27FC236}">
                <a16:creationId xmlns:a16="http://schemas.microsoft.com/office/drawing/2014/main" id="{30278B2C-1EE0-2DDE-9245-F6EDAE8F67A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2549" y="1569856"/>
            <a:ext cx="2155802" cy="153788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9643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g10e9006cb6c_1_2"/>
          <p:cNvSpPr txBox="1">
            <a:spLocks noGrp="1"/>
          </p:cNvSpPr>
          <p:nvPr>
            <p:ph type="title"/>
          </p:nvPr>
        </p:nvSpPr>
        <p:spPr>
          <a:xfrm>
            <a:off x="202550" y="640154"/>
            <a:ext cx="8629800" cy="752710"/>
          </a:xfrm>
          <a:prstGeom prst="rect">
            <a:avLst/>
          </a:prstGeom>
          <a:noFill/>
          <a:ln>
            <a:solidFill>
              <a:schemeClr val="accent1"/>
            </a:solidFill>
          </a:ln>
        </p:spPr>
        <p:txBody>
          <a:bodyPr spcFirstLastPara="1" wrap="square" lIns="91425" tIns="91425" rIns="91425" bIns="91425" anchor="t" anchorCtr="0">
            <a:noAutofit/>
          </a:bodyPr>
          <a:lstStyle/>
          <a:p>
            <a:r>
              <a:rPr lang="en" dirty="0">
                <a:solidFill>
                  <a:srgbClr val="1974D2"/>
                </a:solidFill>
              </a:rPr>
              <a:t>Executive Summary (3/3): </a:t>
            </a:r>
            <a:r>
              <a:rPr lang="en-US" dirty="0">
                <a:solidFill>
                  <a:srgbClr val="1974D2"/>
                </a:solidFill>
              </a:rPr>
              <a:t>General Conclusions and Recommendations</a:t>
            </a:r>
            <a:br>
              <a:rPr lang="en-US" dirty="0">
                <a:solidFill>
                  <a:srgbClr val="1974D2"/>
                </a:solidFill>
              </a:rPr>
            </a:br>
            <a:br>
              <a:rPr lang="en-US" dirty="0">
                <a:solidFill>
                  <a:srgbClr val="1974D2"/>
                </a:solidFill>
              </a:rPr>
            </a:br>
            <a:br>
              <a:rPr lang="en-US" dirty="0">
                <a:solidFill>
                  <a:srgbClr val="1974D2"/>
                </a:solidFill>
              </a:rPr>
            </a:br>
            <a:r>
              <a:rPr lang="en" dirty="0">
                <a:solidFill>
                  <a:srgbClr val="000000"/>
                </a:solidFill>
              </a:rPr>
              <a:t> </a:t>
            </a:r>
            <a:endParaRPr dirty="0">
              <a:solidFill>
                <a:srgbClr val="000000"/>
              </a:solidFill>
            </a:endParaRPr>
          </a:p>
        </p:txBody>
      </p:sp>
      <p:sp>
        <p:nvSpPr>
          <p:cNvPr id="119" name="Google Shape;119;g10e9006cb6c_1_2"/>
          <p:cNvSpPr txBox="1">
            <a:spLocks noGrp="1"/>
          </p:cNvSpPr>
          <p:nvPr>
            <p:ph type="body" idx="1"/>
          </p:nvPr>
        </p:nvSpPr>
        <p:spPr>
          <a:xfrm>
            <a:off x="202550" y="1392864"/>
            <a:ext cx="8629800" cy="3526785"/>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Bef>
                <a:spcPts val="1000"/>
              </a:spcBef>
              <a:spcAft>
                <a:spcPts val="1000"/>
              </a:spcAft>
              <a:buClr>
                <a:srgbClr val="000000"/>
              </a:buClr>
              <a:buSzPts val="1400"/>
              <a:buChar char="●"/>
            </a:pPr>
            <a:r>
              <a:rPr lang="en-US" sz="1400" dirty="0">
                <a:solidFill>
                  <a:srgbClr val="000000"/>
                </a:solidFill>
              </a:rPr>
              <a:t>Clearly, the tree classifier performs much better than the logistic regressor</a:t>
            </a:r>
          </a:p>
          <a:p>
            <a:pPr marL="457200" lvl="0" indent="-317500" algn="l" rtl="0">
              <a:lnSpc>
                <a:spcPct val="115000"/>
              </a:lnSpc>
              <a:spcBef>
                <a:spcPts val="1000"/>
              </a:spcBef>
              <a:spcAft>
                <a:spcPts val="1000"/>
              </a:spcAft>
              <a:buClr>
                <a:srgbClr val="000000"/>
              </a:buClr>
              <a:buSzPts val="1400"/>
              <a:buChar char="●"/>
            </a:pPr>
            <a:r>
              <a:rPr lang="en-US" sz="1400" dirty="0">
                <a:solidFill>
                  <a:srgbClr val="000000"/>
                </a:solidFill>
              </a:rPr>
              <a:t>The Hotel Management should pay attention to the number of people, the number of days booked, the lead time, the average price per room, the number of special requests, the market segment type, and the month of arrival since these are important parameters that determine the likelihood of a client cancelling their bookings</a:t>
            </a:r>
          </a:p>
          <a:p>
            <a:pPr marL="457200" lvl="0" indent="-317500" algn="l" rtl="0">
              <a:lnSpc>
                <a:spcPct val="115000"/>
              </a:lnSpc>
              <a:spcBef>
                <a:spcPts val="1000"/>
              </a:spcBef>
              <a:spcAft>
                <a:spcPts val="1000"/>
              </a:spcAft>
              <a:buClr>
                <a:srgbClr val="000000"/>
              </a:buClr>
              <a:buSzPts val="1400"/>
              <a:buChar char="●"/>
            </a:pPr>
            <a:r>
              <a:rPr lang="en-US" sz="1400" dirty="0">
                <a:solidFill>
                  <a:srgbClr val="000000"/>
                </a:solidFill>
              </a:rPr>
              <a:t>Management should consider exploring several other parameters that may help provide a better prediction of the likelihood of a client cancelling their booking</a:t>
            </a:r>
          </a:p>
          <a:p>
            <a:pPr marL="457200" lvl="0" indent="-317500" algn="l" rtl="0">
              <a:lnSpc>
                <a:spcPct val="115000"/>
              </a:lnSpc>
              <a:spcBef>
                <a:spcPts val="1000"/>
              </a:spcBef>
              <a:spcAft>
                <a:spcPts val="1000"/>
              </a:spcAft>
              <a:buClr>
                <a:srgbClr val="000000"/>
              </a:buClr>
              <a:buSzPts val="1400"/>
              <a:buChar char="●"/>
            </a:pPr>
            <a:r>
              <a:rPr lang="en-US" sz="1400" dirty="0">
                <a:solidFill>
                  <a:srgbClr val="000000"/>
                </a:solidFill>
              </a:rPr>
              <a:t>On the part of the data science team, we will consider testing several other models and hyper parameter tuning in an effort to improve prediction performance</a:t>
            </a:r>
          </a:p>
        </p:txBody>
      </p:sp>
    </p:spTree>
    <p:extLst>
      <p:ext uri="{BB962C8B-B14F-4D97-AF65-F5344CB8AC3E}">
        <p14:creationId xmlns:p14="http://schemas.microsoft.com/office/powerpoint/2010/main" val="37228868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g10ee00f67ea_0_55"/>
          <p:cNvSpPr txBox="1">
            <a:spLocks noGrp="1"/>
          </p:cNvSpPr>
          <p:nvPr>
            <p:ph type="title"/>
          </p:nvPr>
        </p:nvSpPr>
        <p:spPr>
          <a:xfrm>
            <a:off x="70129" y="6703219"/>
            <a:ext cx="15008700" cy="697800"/>
          </a:xfrm>
          <a:prstGeom prst="rect">
            <a:avLst/>
          </a:prstGeom>
          <a:noFill/>
          <a:ln>
            <a:noFill/>
          </a:ln>
        </p:spPr>
        <p:txBody>
          <a:bodyPr spcFirstLastPara="1" wrap="square" lIns="0" tIns="12850" rIns="0" bIns="0" anchor="t" anchorCtr="0">
            <a:noAutofit/>
          </a:bodyPr>
          <a:lstStyle/>
          <a:p>
            <a:pPr marL="0" lvl="0" indent="0" algn="l" rtl="0">
              <a:lnSpc>
                <a:spcPct val="100000"/>
              </a:lnSpc>
              <a:spcBef>
                <a:spcPts val="0"/>
              </a:spcBef>
              <a:spcAft>
                <a:spcPts val="0"/>
              </a:spcAft>
              <a:buSzPts val="2200"/>
              <a:buNone/>
            </a:pPr>
            <a:endParaRPr/>
          </a:p>
        </p:txBody>
      </p:sp>
      <p:sp>
        <p:nvSpPr>
          <p:cNvPr id="194" name="Google Shape;194;g10ee00f67ea_0_55"/>
          <p:cNvSpPr txBox="1">
            <a:spLocks noGrp="1"/>
          </p:cNvSpPr>
          <p:nvPr>
            <p:ph type="sldNum" idx="4294967295"/>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00"/>
              <a:buNone/>
            </a:pPr>
            <a:fld id="{00000000-1234-1234-1234-123412341234}" type="slidenum">
              <a:rPr lang="en"/>
              <a:t>50</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3"/>
          <p:cNvSpPr txBox="1">
            <a:spLocks noGrp="1"/>
          </p:cNvSpPr>
          <p:nvPr>
            <p:ph type="title"/>
          </p:nvPr>
        </p:nvSpPr>
        <p:spPr>
          <a:xfrm>
            <a:off x="202550" y="618896"/>
            <a:ext cx="8629800" cy="572700"/>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Business Problem Overview</a:t>
            </a:r>
            <a:endParaRPr dirty="0">
              <a:solidFill>
                <a:srgbClr val="1974D2"/>
              </a:solidFill>
            </a:endParaRPr>
          </a:p>
        </p:txBody>
      </p:sp>
      <p:sp>
        <p:nvSpPr>
          <p:cNvPr id="125" name="Google Shape;125;p3"/>
          <p:cNvSpPr txBox="1">
            <a:spLocks noGrp="1"/>
          </p:cNvSpPr>
          <p:nvPr>
            <p:ph type="body" idx="1"/>
          </p:nvPr>
        </p:nvSpPr>
        <p:spPr>
          <a:xfrm>
            <a:off x="202550" y="1191596"/>
            <a:ext cx="8629800" cy="3377178"/>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Bef>
                <a:spcPts val="1000"/>
              </a:spcBef>
              <a:spcAft>
                <a:spcPts val="0"/>
              </a:spcAft>
              <a:buClr>
                <a:srgbClr val="000000"/>
              </a:buClr>
              <a:buSzPts val="1400"/>
              <a:buChar char="●"/>
            </a:pPr>
            <a:r>
              <a:rPr lang="en-US" sz="1400" dirty="0">
                <a:solidFill>
                  <a:srgbClr val="000000"/>
                </a:solidFill>
              </a:rPr>
              <a:t>INN Hotels Group registered a significantly high number of reservation cancellations within its chain of hotels in Portugal</a:t>
            </a:r>
            <a:endParaRPr sz="1400" dirty="0">
              <a:solidFill>
                <a:srgbClr val="000000"/>
              </a:solidFill>
            </a:endParaRPr>
          </a:p>
          <a:p>
            <a:pPr marL="457200" lvl="0" indent="-317500" algn="l" rtl="0">
              <a:lnSpc>
                <a:spcPct val="115000"/>
              </a:lnSpc>
              <a:spcBef>
                <a:spcPts val="1000"/>
              </a:spcBef>
              <a:spcAft>
                <a:spcPts val="1000"/>
              </a:spcAft>
              <a:buClr>
                <a:srgbClr val="000000"/>
              </a:buClr>
              <a:buSzPts val="1400"/>
              <a:buChar char="●"/>
            </a:pPr>
            <a:r>
              <a:rPr lang="en" sz="1400" dirty="0">
                <a:solidFill>
                  <a:srgbClr val="000000"/>
                </a:solidFill>
              </a:rPr>
              <a:t>In order to better manage registered bookings, my services, as a data scientist, was requested to analyze provided data on a number of bookings and help predict likelihood of any given booking to be cancelled</a:t>
            </a:r>
          </a:p>
          <a:p>
            <a:pPr marL="457200" lvl="0" indent="-317500" algn="l" rtl="0">
              <a:lnSpc>
                <a:spcPct val="115000"/>
              </a:lnSpc>
              <a:spcBef>
                <a:spcPts val="1000"/>
              </a:spcBef>
              <a:spcAft>
                <a:spcPts val="1000"/>
              </a:spcAft>
              <a:buClr>
                <a:srgbClr val="000000"/>
              </a:buClr>
              <a:buSzPts val="1400"/>
              <a:buChar char="●"/>
            </a:pPr>
            <a:r>
              <a:rPr lang="en" sz="1400" dirty="0">
                <a:solidFill>
                  <a:srgbClr val="000000"/>
                </a:solidFill>
              </a:rPr>
              <a:t>My task consisted of building a predictive model that will help determine, with a satisfactory level of probability, the cancellation status of bookings made and help establish cost-effective policies for cancellations and refunds</a:t>
            </a:r>
            <a:endParaRPr sz="1400" dirty="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3"/>
          <p:cNvSpPr txBox="1">
            <a:spLocks noGrp="1"/>
          </p:cNvSpPr>
          <p:nvPr>
            <p:ph type="title"/>
          </p:nvPr>
        </p:nvSpPr>
        <p:spPr>
          <a:xfrm>
            <a:off x="202550" y="618896"/>
            <a:ext cx="8629800" cy="572700"/>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Solution Approach</a:t>
            </a:r>
            <a:endParaRPr dirty="0">
              <a:solidFill>
                <a:srgbClr val="1974D2"/>
              </a:solidFill>
            </a:endParaRPr>
          </a:p>
        </p:txBody>
      </p:sp>
      <p:sp>
        <p:nvSpPr>
          <p:cNvPr id="125" name="Google Shape;125;p3"/>
          <p:cNvSpPr txBox="1">
            <a:spLocks noGrp="1"/>
          </p:cNvSpPr>
          <p:nvPr>
            <p:ph type="body" idx="1"/>
          </p:nvPr>
        </p:nvSpPr>
        <p:spPr>
          <a:xfrm>
            <a:off x="202550" y="1191596"/>
            <a:ext cx="8629800" cy="3377178"/>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Bef>
                <a:spcPts val="1000"/>
              </a:spcBef>
              <a:spcAft>
                <a:spcPts val="0"/>
              </a:spcAft>
              <a:buClr>
                <a:srgbClr val="000000"/>
              </a:buClr>
              <a:buSzPts val="1400"/>
              <a:buChar char="●"/>
            </a:pPr>
            <a:r>
              <a:rPr lang="en-US" sz="1400" dirty="0">
                <a:solidFill>
                  <a:srgbClr val="000000"/>
                </a:solidFill>
              </a:rPr>
              <a:t>The following steps were taken to accomplish the above-stated task:</a:t>
            </a:r>
          </a:p>
          <a:p>
            <a:pPr lvl="1" indent="-317500">
              <a:spcBef>
                <a:spcPts val="1000"/>
              </a:spcBef>
              <a:buClr>
                <a:srgbClr val="000000"/>
              </a:buClr>
              <a:buSzPts val="1400"/>
              <a:buFont typeface="+mj-lt"/>
              <a:buAutoNum type="arabicPeriod"/>
            </a:pPr>
            <a:r>
              <a:rPr lang="en-US" sz="1200" dirty="0">
                <a:solidFill>
                  <a:srgbClr val="000000"/>
                </a:solidFill>
              </a:rPr>
              <a:t>An exploratory data analysis was carried out on the data provided to uncover pre-modelling patterns</a:t>
            </a:r>
          </a:p>
          <a:p>
            <a:pPr lvl="1" indent="-317500">
              <a:spcBef>
                <a:spcPts val="1000"/>
              </a:spcBef>
              <a:buClr>
                <a:srgbClr val="000000"/>
              </a:buClr>
              <a:buSzPts val="1400"/>
              <a:buFont typeface="+mj-lt"/>
              <a:buAutoNum type="arabicPeriod"/>
            </a:pPr>
            <a:r>
              <a:rPr lang="en-US" sz="1200" dirty="0">
                <a:solidFill>
                  <a:srgbClr val="000000"/>
                </a:solidFill>
              </a:rPr>
              <a:t>Logistic regression models were then built with different probability thresholds and their performances compared</a:t>
            </a:r>
          </a:p>
          <a:p>
            <a:pPr lvl="1" indent="-317500">
              <a:spcBef>
                <a:spcPts val="1000"/>
              </a:spcBef>
              <a:buClr>
                <a:srgbClr val="000000"/>
              </a:buClr>
              <a:buSzPts val="1400"/>
              <a:buFont typeface="+mj-lt"/>
              <a:buAutoNum type="arabicPeriod"/>
            </a:pPr>
            <a:r>
              <a:rPr lang="en-US" sz="1200" dirty="0">
                <a:solidFill>
                  <a:srgbClr val="000000"/>
                </a:solidFill>
              </a:rPr>
              <a:t>Next, untuned, pre-tuned, and post-tuned tree classification models were built and their respective performances also compared</a:t>
            </a:r>
          </a:p>
          <a:p>
            <a:pPr lvl="1" indent="-317500">
              <a:spcBef>
                <a:spcPts val="1000"/>
              </a:spcBef>
              <a:buClr>
                <a:srgbClr val="000000"/>
              </a:buClr>
              <a:buSzPts val="1400"/>
              <a:buFont typeface="+mj-lt"/>
              <a:buAutoNum type="arabicPeriod"/>
            </a:pPr>
            <a:r>
              <a:rPr lang="en-US" sz="1200" dirty="0">
                <a:solidFill>
                  <a:srgbClr val="000000"/>
                </a:solidFill>
              </a:rPr>
              <a:t>Finally, the performances of the logistic regression and tree classification models were compared and general conclusions on some significant parameters established</a:t>
            </a:r>
          </a:p>
          <a:p>
            <a:pPr lvl="1" indent="-317500">
              <a:spcBef>
                <a:spcPts val="1000"/>
              </a:spcBef>
              <a:buClr>
                <a:srgbClr val="000000"/>
              </a:buClr>
              <a:buSzPts val="1400"/>
              <a:buFont typeface="Wingdings" pitchFamily="2" charset="2"/>
              <a:buChar char="Ø"/>
            </a:pPr>
            <a:endParaRPr sz="1200" dirty="0">
              <a:solidFill>
                <a:srgbClr val="000000"/>
              </a:solidFill>
            </a:endParaRPr>
          </a:p>
        </p:txBody>
      </p:sp>
    </p:spTree>
    <p:extLst>
      <p:ext uri="{BB962C8B-B14F-4D97-AF65-F5344CB8AC3E}">
        <p14:creationId xmlns:p14="http://schemas.microsoft.com/office/powerpoint/2010/main" val="1625152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18888"/>
            <a:ext cx="8629800" cy="572700"/>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EDA Results: Statistical Summary of the Data</a:t>
            </a:r>
            <a:endParaRPr dirty="0">
              <a:solidFill>
                <a:srgbClr val="1974D2"/>
              </a:solidFill>
            </a:endParaRPr>
          </a:p>
        </p:txBody>
      </p:sp>
      <p:sp>
        <p:nvSpPr>
          <p:cNvPr id="131" name="Google Shape;131;g10e9006cb6c_1_7"/>
          <p:cNvSpPr txBox="1">
            <a:spLocks noGrp="1"/>
          </p:cNvSpPr>
          <p:nvPr>
            <p:ph type="body" idx="1"/>
          </p:nvPr>
        </p:nvSpPr>
        <p:spPr>
          <a:xfrm>
            <a:off x="3976576" y="1191584"/>
            <a:ext cx="4855773" cy="3476109"/>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000000"/>
              </a:buClr>
              <a:buSzPts val="1400"/>
              <a:buChar char="●"/>
            </a:pPr>
            <a:r>
              <a:rPr lang="en-US" sz="800" dirty="0">
                <a:solidFill>
                  <a:srgbClr val="000000"/>
                </a:solidFill>
              </a:rPr>
              <a:t>On average, about 2 adults are registered per booking suggesting that most of the bookings are made by couples</a:t>
            </a:r>
          </a:p>
          <a:p>
            <a:pPr marL="457200" lvl="0" indent="-317500" algn="l" rtl="0">
              <a:lnSpc>
                <a:spcPct val="115000"/>
              </a:lnSpc>
              <a:spcBef>
                <a:spcPts val="0"/>
              </a:spcBef>
              <a:spcAft>
                <a:spcPts val="0"/>
              </a:spcAft>
              <a:buClr>
                <a:srgbClr val="000000"/>
              </a:buClr>
              <a:buSzPts val="1400"/>
              <a:buChar char="●"/>
            </a:pPr>
            <a:r>
              <a:rPr lang="en-US" sz="800" dirty="0">
                <a:solidFill>
                  <a:srgbClr val="000000"/>
                </a:solidFill>
              </a:rPr>
              <a:t>More than 3/4 of the bookings register no children though some have had up to 10 children; it might be interesting exploring the details of bookings registering such large amount of children</a:t>
            </a:r>
          </a:p>
          <a:p>
            <a:pPr marL="457200" lvl="0" indent="-317500" algn="l" rtl="0">
              <a:lnSpc>
                <a:spcPct val="115000"/>
              </a:lnSpc>
              <a:spcBef>
                <a:spcPts val="0"/>
              </a:spcBef>
              <a:spcAft>
                <a:spcPts val="0"/>
              </a:spcAft>
              <a:buClr>
                <a:srgbClr val="000000"/>
              </a:buClr>
              <a:buSzPts val="1400"/>
              <a:buChar char="●"/>
            </a:pPr>
            <a:r>
              <a:rPr lang="en-US" sz="800" dirty="0">
                <a:solidFill>
                  <a:srgbClr val="000000"/>
                </a:solidFill>
              </a:rPr>
              <a:t>3/4 of bookings register at most 2 weekend nights and 3 week nights; the maximum numbers of weekend and week nights being 7 and 17 respectively suggests that some bookings might be non-contiguous</a:t>
            </a:r>
          </a:p>
          <a:p>
            <a:pPr marL="457200" lvl="0" indent="-317500" algn="l" rtl="0">
              <a:lnSpc>
                <a:spcPct val="115000"/>
              </a:lnSpc>
              <a:spcBef>
                <a:spcPts val="0"/>
              </a:spcBef>
              <a:spcAft>
                <a:spcPts val="0"/>
              </a:spcAft>
              <a:buClr>
                <a:srgbClr val="000000"/>
              </a:buClr>
              <a:buSzPts val="1400"/>
              <a:buChar char="●"/>
            </a:pPr>
            <a:r>
              <a:rPr lang="en-US" sz="800" dirty="0">
                <a:solidFill>
                  <a:srgbClr val="000000"/>
                </a:solidFill>
              </a:rPr>
              <a:t>Most bookings register only breakfast as meal plan</a:t>
            </a:r>
          </a:p>
          <a:p>
            <a:pPr marL="457200" lvl="0" indent="-317500" algn="l" rtl="0">
              <a:lnSpc>
                <a:spcPct val="115000"/>
              </a:lnSpc>
              <a:spcBef>
                <a:spcPts val="0"/>
              </a:spcBef>
              <a:spcAft>
                <a:spcPts val="0"/>
              </a:spcAft>
              <a:buClr>
                <a:srgbClr val="000000"/>
              </a:buClr>
              <a:buSzPts val="1400"/>
              <a:buChar char="●"/>
            </a:pPr>
            <a:r>
              <a:rPr lang="en-US" sz="800" dirty="0">
                <a:solidFill>
                  <a:srgbClr val="000000"/>
                </a:solidFill>
              </a:rPr>
              <a:t>Most bookings include no request for car parking space</a:t>
            </a:r>
          </a:p>
          <a:p>
            <a:pPr marL="457200" lvl="0" indent="-317500" algn="l" rtl="0">
              <a:lnSpc>
                <a:spcPct val="115000"/>
              </a:lnSpc>
              <a:spcBef>
                <a:spcPts val="0"/>
              </a:spcBef>
              <a:spcAft>
                <a:spcPts val="0"/>
              </a:spcAft>
              <a:buClr>
                <a:srgbClr val="000000"/>
              </a:buClr>
              <a:buSzPts val="1400"/>
              <a:buChar char="●"/>
            </a:pPr>
            <a:r>
              <a:rPr lang="en-US" sz="800" dirty="0" err="1">
                <a:solidFill>
                  <a:srgbClr val="000000"/>
                </a:solidFill>
              </a:rPr>
              <a:t>Room_Type</a:t>
            </a:r>
            <a:r>
              <a:rPr lang="en-US" sz="800" dirty="0">
                <a:solidFill>
                  <a:srgbClr val="000000"/>
                </a:solidFill>
              </a:rPr>
              <a:t> 1 is the most booked room type</a:t>
            </a:r>
          </a:p>
          <a:p>
            <a:pPr marL="457200" lvl="0" indent="-317500" algn="l" rtl="0">
              <a:lnSpc>
                <a:spcPct val="115000"/>
              </a:lnSpc>
              <a:spcBef>
                <a:spcPts val="0"/>
              </a:spcBef>
              <a:spcAft>
                <a:spcPts val="0"/>
              </a:spcAft>
              <a:buClr>
                <a:srgbClr val="000000"/>
              </a:buClr>
              <a:buSzPts val="1400"/>
              <a:buChar char="●"/>
            </a:pPr>
            <a:r>
              <a:rPr lang="en-US" sz="800" dirty="0">
                <a:solidFill>
                  <a:srgbClr val="000000"/>
                </a:solidFill>
              </a:rPr>
              <a:t>On average, rooms are booked 85 days before arrival; it might be interesting to explore bookings made over a year before arrival (443 days)</a:t>
            </a:r>
          </a:p>
          <a:p>
            <a:pPr marL="457200" lvl="0" indent="-317500" algn="l" rtl="0">
              <a:lnSpc>
                <a:spcPct val="115000"/>
              </a:lnSpc>
              <a:spcBef>
                <a:spcPts val="0"/>
              </a:spcBef>
              <a:spcAft>
                <a:spcPts val="0"/>
              </a:spcAft>
              <a:buClr>
                <a:srgbClr val="000000"/>
              </a:buClr>
              <a:buSzPts val="1400"/>
              <a:buChar char="●"/>
            </a:pPr>
            <a:r>
              <a:rPr lang="en-US" sz="800" dirty="0">
                <a:solidFill>
                  <a:srgbClr val="000000"/>
                </a:solidFill>
              </a:rPr>
              <a:t>The bookings were registered for arrivals in the years 2017 and 2018; and possibly every month and every day of the month</a:t>
            </a:r>
          </a:p>
          <a:p>
            <a:pPr marL="457200" lvl="0" indent="-317500" algn="l" rtl="0">
              <a:lnSpc>
                <a:spcPct val="115000"/>
              </a:lnSpc>
              <a:spcBef>
                <a:spcPts val="0"/>
              </a:spcBef>
              <a:spcAft>
                <a:spcPts val="0"/>
              </a:spcAft>
              <a:buClr>
                <a:srgbClr val="000000"/>
              </a:buClr>
              <a:buSzPts val="1400"/>
              <a:buChar char="●"/>
            </a:pPr>
            <a:r>
              <a:rPr lang="en-US" sz="800" dirty="0">
                <a:solidFill>
                  <a:srgbClr val="000000"/>
                </a:solidFill>
              </a:rPr>
              <a:t>Most bookings were made online and by new clients</a:t>
            </a:r>
          </a:p>
          <a:p>
            <a:pPr marL="457200" lvl="0" indent="-317500" algn="l" rtl="0">
              <a:lnSpc>
                <a:spcPct val="115000"/>
              </a:lnSpc>
              <a:spcBef>
                <a:spcPts val="0"/>
              </a:spcBef>
              <a:spcAft>
                <a:spcPts val="0"/>
              </a:spcAft>
              <a:buClr>
                <a:srgbClr val="000000"/>
              </a:buClr>
              <a:buSzPts val="1400"/>
              <a:buChar char="●"/>
            </a:pPr>
            <a:r>
              <a:rPr lang="en-US" sz="800" dirty="0">
                <a:solidFill>
                  <a:srgbClr val="000000"/>
                </a:solidFill>
              </a:rPr>
              <a:t>Most of the clients had never cancelled their bookings before; it might be interesting investigating previous cancellations as high as 13 and those having previous bookings as high as 58 - some client qualification and customer loyalty insights might be uncovered</a:t>
            </a:r>
          </a:p>
          <a:p>
            <a:pPr marL="457200" lvl="0" indent="-317500" algn="l" rtl="0">
              <a:lnSpc>
                <a:spcPct val="115000"/>
              </a:lnSpc>
              <a:spcBef>
                <a:spcPts val="0"/>
              </a:spcBef>
              <a:spcAft>
                <a:spcPts val="0"/>
              </a:spcAft>
              <a:buClr>
                <a:srgbClr val="000000"/>
              </a:buClr>
              <a:buSzPts val="1400"/>
              <a:buChar char="●"/>
            </a:pPr>
            <a:r>
              <a:rPr lang="en-US" sz="800" dirty="0">
                <a:solidFill>
                  <a:srgbClr val="000000"/>
                </a:solidFill>
              </a:rPr>
              <a:t>Room prices range between 0 and 540 Euros; interesting exploring cases of unusually low prices or rooms give for free; Might they be cases of loyalty offers, humanitarian gestures by the Chain Hotel Group, etc. ?</a:t>
            </a:r>
          </a:p>
          <a:p>
            <a:pPr marL="457200" lvl="0" indent="-317500" algn="l" rtl="0">
              <a:lnSpc>
                <a:spcPct val="115000"/>
              </a:lnSpc>
              <a:spcBef>
                <a:spcPts val="0"/>
              </a:spcBef>
              <a:spcAft>
                <a:spcPts val="0"/>
              </a:spcAft>
              <a:buClr>
                <a:srgbClr val="000000"/>
              </a:buClr>
              <a:buSzPts val="1400"/>
              <a:buChar char="●"/>
            </a:pPr>
            <a:r>
              <a:rPr lang="en-US" sz="800" dirty="0">
                <a:solidFill>
                  <a:srgbClr val="000000"/>
                </a:solidFill>
              </a:rPr>
              <a:t>Most clients made at most one special request</a:t>
            </a:r>
          </a:p>
          <a:p>
            <a:pPr marL="457200" lvl="0" indent="-317500" algn="l" rtl="0">
              <a:lnSpc>
                <a:spcPct val="115000"/>
              </a:lnSpc>
              <a:spcBef>
                <a:spcPts val="0"/>
              </a:spcBef>
              <a:spcAft>
                <a:spcPts val="0"/>
              </a:spcAft>
              <a:buClr>
                <a:srgbClr val="000000"/>
              </a:buClr>
              <a:buSzPts val="1400"/>
              <a:buChar char="●"/>
            </a:pPr>
            <a:r>
              <a:rPr lang="en-US" sz="800" dirty="0">
                <a:solidFill>
                  <a:srgbClr val="000000"/>
                </a:solidFill>
              </a:rPr>
              <a:t>Close to 70% of the bookings were not cancelled</a:t>
            </a:r>
          </a:p>
        </p:txBody>
      </p:sp>
      <p:sp>
        <p:nvSpPr>
          <p:cNvPr id="132" name="Google Shape;132;g10e9006cb6c_1_7"/>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data background check</a:t>
            </a:r>
            <a:endParaRPr sz="1200" b="0" i="1" u="none" strike="noStrike" cap="none" dirty="0">
              <a:solidFill>
                <a:srgbClr val="666666"/>
              </a:solidFill>
              <a:latin typeface="Nunito"/>
              <a:ea typeface="Nunito"/>
              <a:cs typeface="Nunito"/>
              <a:sym typeface="Nunito"/>
            </a:endParaRPr>
          </a:p>
        </p:txBody>
      </p:sp>
      <p:pic>
        <p:nvPicPr>
          <p:cNvPr id="2" name="Picture 1">
            <a:extLst>
              <a:ext uri="{FF2B5EF4-FFF2-40B4-BE49-F238E27FC236}">
                <a16:creationId xmlns:a16="http://schemas.microsoft.com/office/drawing/2014/main" id="{7F648F5C-4E3C-9680-B521-8DF2AC833FA9}"/>
              </a:ext>
            </a:extLst>
          </p:cNvPr>
          <p:cNvPicPr>
            <a:picLocks noChangeAspect="1"/>
          </p:cNvPicPr>
          <p:nvPr/>
        </p:nvPicPr>
        <p:blipFill>
          <a:blip r:embed="rId4"/>
          <a:stretch>
            <a:fillRect/>
          </a:stretch>
        </p:blipFill>
        <p:spPr>
          <a:xfrm>
            <a:off x="202551" y="1191585"/>
            <a:ext cx="3774024" cy="3476108"/>
          </a:xfrm>
          <a:prstGeom prst="rect">
            <a:avLst/>
          </a:prstGeom>
          <a:ln>
            <a:solidFill>
              <a:schemeClr val="accent1"/>
            </a:solid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18888"/>
            <a:ext cx="8629800" cy="572700"/>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EDA Results: Univariate Analysis: Lead Time</a:t>
            </a:r>
            <a:endParaRPr dirty="0">
              <a:solidFill>
                <a:srgbClr val="1974D2"/>
              </a:solidFill>
            </a:endParaRPr>
          </a:p>
        </p:txBody>
      </p:sp>
      <p:sp>
        <p:nvSpPr>
          <p:cNvPr id="131" name="Google Shape;131;g10e9006cb6c_1_7"/>
          <p:cNvSpPr txBox="1">
            <a:spLocks noGrp="1"/>
          </p:cNvSpPr>
          <p:nvPr>
            <p:ph type="body" idx="1"/>
          </p:nvPr>
        </p:nvSpPr>
        <p:spPr>
          <a:xfrm>
            <a:off x="5879805" y="1191584"/>
            <a:ext cx="2952544" cy="3476109"/>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000000"/>
              </a:buClr>
              <a:buSzPts val="1400"/>
              <a:buChar char="●"/>
            </a:pPr>
            <a:r>
              <a:rPr lang="en-US" sz="1200" dirty="0">
                <a:solidFill>
                  <a:srgbClr val="000000"/>
                </a:solidFill>
              </a:rPr>
              <a:t>The lead time is right-skewed with several upper outliers</a:t>
            </a:r>
          </a:p>
          <a:p>
            <a:pPr marL="457200" lvl="0" indent="-317500" algn="l" rtl="0">
              <a:lnSpc>
                <a:spcPct val="115000"/>
              </a:lnSpc>
              <a:spcBef>
                <a:spcPts val="0"/>
              </a:spcBef>
              <a:spcAft>
                <a:spcPts val="0"/>
              </a:spcAft>
              <a:buClr>
                <a:srgbClr val="000000"/>
              </a:buClr>
              <a:buSzPts val="1400"/>
              <a:buChar char="●"/>
            </a:pPr>
            <a:r>
              <a:rPr lang="en-US" sz="1200" dirty="0">
                <a:solidFill>
                  <a:srgbClr val="000000"/>
                </a:solidFill>
              </a:rPr>
              <a:t>The median and mean are approximately 60 and 80 days respectively</a:t>
            </a:r>
          </a:p>
        </p:txBody>
      </p:sp>
      <p:sp>
        <p:nvSpPr>
          <p:cNvPr id="132" name="Google Shape;132;g10e9006cb6c_1_7"/>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data background check</a:t>
            </a:r>
            <a:endParaRPr sz="1200" b="0" i="1" u="none" strike="noStrike" cap="none" dirty="0">
              <a:solidFill>
                <a:srgbClr val="666666"/>
              </a:solidFill>
              <a:latin typeface="Nunito"/>
              <a:ea typeface="Nunito"/>
              <a:cs typeface="Nunito"/>
              <a:sym typeface="Nunito"/>
            </a:endParaRPr>
          </a:p>
        </p:txBody>
      </p:sp>
      <p:pic>
        <p:nvPicPr>
          <p:cNvPr id="15362" name="Picture 2">
            <a:extLst>
              <a:ext uri="{FF2B5EF4-FFF2-40B4-BE49-F238E27FC236}">
                <a16:creationId xmlns:a16="http://schemas.microsoft.com/office/drawing/2014/main" id="{C9A206D1-3DFB-A969-51F1-415B9B7EA4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50" y="1191584"/>
            <a:ext cx="5677253" cy="3476109"/>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017594"/>
      </p:ext>
    </p:extLst>
  </p:cSld>
  <p:clrMapOvr>
    <a:masterClrMapping/>
  </p:clrMapOvr>
</p:sld>
</file>

<file path=ppt/theme/theme1.xml><?xml version="1.0" encoding="utf-8"?>
<a:theme xmlns:a="http://schemas.openxmlformats.org/drawingml/2006/main" name="Just Logo">
  <a:themeElements>
    <a:clrScheme name="Simple Light">
      <a:dk1>
        <a:srgbClr val="222222"/>
      </a:dk1>
      <a:lt1>
        <a:srgbClr val="FFFFFF"/>
      </a:lt1>
      <a:dk2>
        <a:srgbClr val="222222"/>
      </a:dk2>
      <a:lt2>
        <a:srgbClr val="0E39A9"/>
      </a:lt2>
      <a:accent1>
        <a:srgbClr val="FFAB40"/>
      </a:accent1>
      <a:accent2>
        <a:srgbClr val="6F4294"/>
      </a:accent2>
      <a:accent3>
        <a:srgbClr val="FFA000"/>
      </a:accent3>
      <a:accent4>
        <a:srgbClr val="FFAB40"/>
      </a:accent4>
      <a:accent5>
        <a:srgbClr val="FFDF00"/>
      </a:accent5>
      <a:accent6>
        <a:srgbClr val="1974D5"/>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Just Lo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579</TotalTime>
  <Words>4141</Words>
  <Application>Microsoft Macintosh PowerPoint</Application>
  <PresentationFormat>On-screen Show (16:9)</PresentationFormat>
  <Paragraphs>277</Paragraphs>
  <Slides>50</Slides>
  <Notes>50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50</vt:i4>
      </vt:variant>
    </vt:vector>
  </HeadingPairs>
  <TitlesOfParts>
    <vt:vector size="59" baseType="lpstr">
      <vt:lpstr>Arial</vt:lpstr>
      <vt:lpstr>Roboto</vt:lpstr>
      <vt:lpstr>Calibri</vt:lpstr>
      <vt:lpstr>Wingdings</vt:lpstr>
      <vt:lpstr>Nunito SemiBold</vt:lpstr>
      <vt:lpstr>Nunito ExtraBold</vt:lpstr>
      <vt:lpstr>Nunito</vt:lpstr>
      <vt:lpstr>Just Logo</vt:lpstr>
      <vt:lpstr>Just Logo</vt:lpstr>
      <vt:lpstr>INN Hotels Booking Cancellation Prediction</vt:lpstr>
      <vt:lpstr>Contents / Agenda</vt:lpstr>
      <vt:lpstr>Executive Summary (1/3): Conclusions on the Logistic Models  </vt:lpstr>
      <vt:lpstr>Executive Summary (2/3): Conclusions on the Tree Classifier Models   </vt:lpstr>
      <vt:lpstr>Executive Summary (3/3): General Conclusions and Recommendations    </vt:lpstr>
      <vt:lpstr>Business Problem Overview</vt:lpstr>
      <vt:lpstr>Solution Approach</vt:lpstr>
      <vt:lpstr>EDA Results: Statistical Summary of the Data</vt:lpstr>
      <vt:lpstr>EDA Results: Univariate Analysis: Lead Time</vt:lpstr>
      <vt:lpstr>EDA Results: Univariate Analysis: Price Per Room</vt:lpstr>
      <vt:lpstr>EDA Results: Univariate Analysis: Previous Booking Cancellations</vt:lpstr>
      <vt:lpstr>EDA Results: Univariate Analysis: Previous Booking Not Cancelled</vt:lpstr>
      <vt:lpstr>EDA Results: Univariate Analysis: Number of Adults</vt:lpstr>
      <vt:lpstr>EDA Results: Univariate Analysis: Number of Children</vt:lpstr>
      <vt:lpstr>EDA Results: Univariate Analysis: Number of Week Nights</vt:lpstr>
      <vt:lpstr>EDA Results: Univariate Analysis: Number of Weekend Nights</vt:lpstr>
      <vt:lpstr>EDA Results: Univariate Analysis: Required Car Parking Space</vt:lpstr>
      <vt:lpstr>EDA Results: Univariate Analysis: Type of Meal Plan</vt:lpstr>
      <vt:lpstr>EDA Results: Univariate Analysis: Room Type Reserved</vt:lpstr>
      <vt:lpstr>EDA Results: Univariate Analysis: Arrival Month</vt:lpstr>
      <vt:lpstr>EDA Results: Univariate Analysis: Market Segment Type</vt:lpstr>
      <vt:lpstr>EDA Results: Univariate Analysis: Number of Special Requests</vt:lpstr>
      <vt:lpstr>EDA Results: Univariate Analysis: Booking Status</vt:lpstr>
      <vt:lpstr>EDA Results: Bivariate Analysis: Correlation (Heatmap)</vt:lpstr>
      <vt:lpstr>EDA Results: Bivariate Analysis: Average Price Per Room vs Market Segment Type</vt:lpstr>
      <vt:lpstr>EDA Results: Bivariate Analysis: Booking Status vs Market Segment Type</vt:lpstr>
      <vt:lpstr>EDA Results: Bivariate Analysis: Booking Status vs Number of Special Requests</vt:lpstr>
      <vt:lpstr>EDA Results: Bivariate Analysis: Average Price Per Room vs Number of Special Requests</vt:lpstr>
      <vt:lpstr>EDA Results: Bivariate Analysis: Average Price Per Room vs Booking Status</vt:lpstr>
      <vt:lpstr>EDA Results: Bivariate Analysis: Lead Time vs Booking Status</vt:lpstr>
      <vt:lpstr>EDA Results: Bivariate Analysis: Number of Family Members vs Booking Status</vt:lpstr>
      <vt:lpstr>EDA Results: Bivariate Analysis: Total Days vs Booking Status</vt:lpstr>
      <vt:lpstr>EDA Results: Bivariate Analysis: Repeated Guests vs Booking Status</vt:lpstr>
      <vt:lpstr>EDA Results: Bivariate Analysis: Month vs Guests</vt:lpstr>
      <vt:lpstr>EDA Results: Bivariate Analysis: Arrival Month vs Booking Status</vt:lpstr>
      <vt:lpstr>EDA Results: Bivariate Analysis: Arrival Month vs Average Price Per Room</vt:lpstr>
      <vt:lpstr>Data Preprocessing </vt:lpstr>
      <vt:lpstr>Data Preprocessing </vt:lpstr>
      <vt:lpstr>Model Performance Summary</vt:lpstr>
      <vt:lpstr>APPENDIX</vt:lpstr>
      <vt:lpstr>Data Background and Contents</vt:lpstr>
      <vt:lpstr>Model Building - Logistic Regression</vt:lpstr>
      <vt:lpstr>Model Performance Evaluation and Improvement - Logistic Regression: Default Threshold</vt:lpstr>
      <vt:lpstr>Model Performance Evaluation and Improvement - Logistic Regression: Optimal AUC-ROC Threshold (0.37) </vt:lpstr>
      <vt:lpstr>Model Performance Evaluation and Improvement - Logistic Regression: Optimal Precision-Recall Threshold (0.42) </vt:lpstr>
      <vt:lpstr>Model Building - Decision Tree</vt:lpstr>
      <vt:lpstr>Model Performance Evaluation and Improvement - Decision Tree: Untuned Hyperparameters</vt:lpstr>
      <vt:lpstr>Model Performance Evaluation and Improvement - Decision Tree: Pre-Tuned Hyperparameters</vt:lpstr>
      <vt:lpstr>Model Performance Evaluation and Improvement - Decision Tree: Post-Tuned Hyperparameters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INN Hotels Booking Cancellation Prediction</dc:title>
  <cp:lastModifiedBy>Ariel Sama</cp:lastModifiedBy>
  <cp:revision>29</cp:revision>
  <dcterms:modified xsi:type="dcterms:W3CDTF">2023-12-15T03:40:52Z</dcterms:modified>
</cp:coreProperties>
</file>